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4939" y="175577"/>
            <a:ext cx="883412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7D9CE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7D9CE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7D9CE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Relationship Id="rId23" Type="http://schemas.openxmlformats.org/officeDocument/2006/relationships/image" Target="../media/image17.png"/><Relationship Id="rId24" Type="http://schemas.openxmlformats.org/officeDocument/2006/relationships/image" Target="../media/image18.png"/><Relationship Id="rId25" Type="http://schemas.openxmlformats.org/officeDocument/2006/relationships/image" Target="../media/image19.png"/><Relationship Id="rId26" Type="http://schemas.openxmlformats.org/officeDocument/2006/relationships/image" Target="../media/image20.png"/><Relationship Id="rId27" Type="http://schemas.openxmlformats.org/officeDocument/2006/relationships/image" Target="../media/image21.png"/><Relationship Id="rId28" Type="http://schemas.openxmlformats.org/officeDocument/2006/relationships/image" Target="../media/image22.png"/><Relationship Id="rId29" Type="http://schemas.openxmlformats.org/officeDocument/2006/relationships/image" Target="../media/image23.png"/><Relationship Id="rId30" Type="http://schemas.openxmlformats.org/officeDocument/2006/relationships/image" Target="../media/image24.png"/><Relationship Id="rId31" Type="http://schemas.openxmlformats.org/officeDocument/2006/relationships/image" Target="../media/image25.png"/><Relationship Id="rId32" Type="http://schemas.openxmlformats.org/officeDocument/2006/relationships/image" Target="../media/image26.png"/><Relationship Id="rId33" Type="http://schemas.openxmlformats.org/officeDocument/2006/relationships/image" Target="../media/image27.png"/><Relationship Id="rId34" Type="http://schemas.openxmlformats.org/officeDocument/2006/relationships/image" Target="../media/image28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w="0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489442" y="152400"/>
            <a:ext cx="118490" cy="119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8153400" y="320293"/>
            <a:ext cx="120015" cy="1184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8321420" y="320293"/>
            <a:ext cx="118490" cy="1184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8489442" y="320293"/>
            <a:ext cx="118490" cy="1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8657463" y="320293"/>
            <a:ext cx="118617" cy="1184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8153400" y="488187"/>
            <a:ext cx="120015" cy="11849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8321420" y="488187"/>
            <a:ext cx="118490" cy="1184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8489442" y="488187"/>
            <a:ext cx="118490" cy="1184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8657463" y="488187"/>
            <a:ext cx="118617" cy="1184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8825483" y="488187"/>
            <a:ext cx="120142" cy="11849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8489442" y="656208"/>
            <a:ext cx="118490" cy="1198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8657463" y="656208"/>
            <a:ext cx="118617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8489442" y="824102"/>
            <a:ext cx="118490" cy="1198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8657463" y="824102"/>
            <a:ext cx="118617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8489442" y="991997"/>
            <a:ext cx="118490" cy="11849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8657463" y="991997"/>
            <a:ext cx="118617" cy="11849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8153400" y="1159891"/>
            <a:ext cx="120015" cy="11849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8489442" y="1159891"/>
            <a:ext cx="118490" cy="11849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8321420" y="1159891"/>
            <a:ext cx="118490" cy="11849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8657463" y="1159891"/>
            <a:ext cx="118617" cy="11849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8657463" y="1327911"/>
            <a:ext cx="118617" cy="11988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540" y="-7365"/>
            <a:ext cx="8376919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7D9CE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14897" y="2571025"/>
            <a:ext cx="6497320" cy="2300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Relationship Id="rId17" Type="http://schemas.openxmlformats.org/officeDocument/2006/relationships/image" Target="../media/image44.png"/><Relationship Id="rId18" Type="http://schemas.openxmlformats.org/officeDocument/2006/relationships/image" Target="../media/image45.png"/><Relationship Id="rId19" Type="http://schemas.openxmlformats.org/officeDocument/2006/relationships/image" Target="../media/image46.png"/><Relationship Id="rId20" Type="http://schemas.openxmlformats.org/officeDocument/2006/relationships/image" Target="../media/image47.png"/><Relationship Id="rId21" Type="http://schemas.openxmlformats.org/officeDocument/2006/relationships/image" Target="../media/image48.png"/><Relationship Id="rId22" Type="http://schemas.openxmlformats.org/officeDocument/2006/relationships/image" Target="../media/image49.png"/><Relationship Id="rId23" Type="http://schemas.openxmlformats.org/officeDocument/2006/relationships/image" Target="../media/image50.png"/><Relationship Id="rId24" Type="http://schemas.openxmlformats.org/officeDocument/2006/relationships/image" Target="../media/image51.png"/><Relationship Id="rId25" Type="http://schemas.openxmlformats.org/officeDocument/2006/relationships/image" Target="../media/image52.png"/><Relationship Id="rId26" Type="http://schemas.openxmlformats.org/officeDocument/2006/relationships/image" Target="../media/image53.png"/><Relationship Id="rId27" Type="http://schemas.openxmlformats.org/officeDocument/2006/relationships/image" Target="../media/image54.png"/><Relationship Id="rId28" Type="http://schemas.openxmlformats.org/officeDocument/2006/relationships/image" Target="../media/image55.png"/><Relationship Id="rId29" Type="http://schemas.openxmlformats.org/officeDocument/2006/relationships/image" Target="../media/image56.png"/><Relationship Id="rId30" Type="http://schemas.openxmlformats.org/officeDocument/2006/relationships/image" Target="../media/image57.png"/><Relationship Id="rId31" Type="http://schemas.openxmlformats.org/officeDocument/2006/relationships/image" Target="../media/image58.png"/><Relationship Id="rId32" Type="http://schemas.openxmlformats.org/officeDocument/2006/relationships/image" Target="../media/image5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68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69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70.png"/><Relationship Id="rId24" Type="http://schemas.openxmlformats.org/officeDocument/2006/relationships/image" Target="../media/image71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72.png"/><Relationship Id="rId30" Type="http://schemas.openxmlformats.org/officeDocument/2006/relationships/image" Target="../media/image73.jpg"/><Relationship Id="rId31" Type="http://schemas.openxmlformats.org/officeDocument/2006/relationships/image" Target="../media/image7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86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95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96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97.png"/><Relationship Id="rId24" Type="http://schemas.openxmlformats.org/officeDocument/2006/relationships/image" Target="../media/image98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99.png"/><Relationship Id="rId30" Type="http://schemas.openxmlformats.org/officeDocument/2006/relationships/image" Target="../media/image100.png"/><Relationship Id="rId31" Type="http://schemas.openxmlformats.org/officeDocument/2006/relationships/image" Target="../media/image101.png"/><Relationship Id="rId32" Type="http://schemas.openxmlformats.org/officeDocument/2006/relationships/image" Target="../media/image102.png"/><Relationship Id="rId33" Type="http://schemas.openxmlformats.org/officeDocument/2006/relationships/image" Target="../media/image103.png"/><Relationship Id="rId34" Type="http://schemas.openxmlformats.org/officeDocument/2006/relationships/image" Target="../media/image104.png"/><Relationship Id="rId35" Type="http://schemas.openxmlformats.org/officeDocument/2006/relationships/image" Target="../media/image105.png"/><Relationship Id="rId36" Type="http://schemas.openxmlformats.org/officeDocument/2006/relationships/image" Target="../media/image106.png"/><Relationship Id="rId37" Type="http://schemas.openxmlformats.org/officeDocument/2006/relationships/image" Target="../media/image107.png"/><Relationship Id="rId38" Type="http://schemas.openxmlformats.org/officeDocument/2006/relationships/image" Target="../media/image108.png"/><Relationship Id="rId39" Type="http://schemas.openxmlformats.org/officeDocument/2006/relationships/image" Target="../media/image109.png"/><Relationship Id="rId40" Type="http://schemas.openxmlformats.org/officeDocument/2006/relationships/image" Target="../media/image110.png"/><Relationship Id="rId41" Type="http://schemas.openxmlformats.org/officeDocument/2006/relationships/image" Target="../media/image111.png"/><Relationship Id="rId42" Type="http://schemas.openxmlformats.org/officeDocument/2006/relationships/image" Target="../media/image112.png"/><Relationship Id="rId43" Type="http://schemas.openxmlformats.org/officeDocument/2006/relationships/image" Target="../media/image113.png"/><Relationship Id="rId44" Type="http://schemas.openxmlformats.org/officeDocument/2006/relationships/image" Target="../media/image114.png"/><Relationship Id="rId45" Type="http://schemas.openxmlformats.org/officeDocument/2006/relationships/image" Target="../media/image115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6.png"/><Relationship Id="rId6" Type="http://schemas.openxmlformats.org/officeDocument/2006/relationships/image" Target="../media/image117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18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19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120.png"/><Relationship Id="rId24" Type="http://schemas.openxmlformats.org/officeDocument/2006/relationships/image" Target="../media/image121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12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4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5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6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27.png"/><Relationship Id="rId6" Type="http://schemas.openxmlformats.org/officeDocument/2006/relationships/image" Target="../media/image128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9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30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131.png"/><Relationship Id="rId24" Type="http://schemas.openxmlformats.org/officeDocument/2006/relationships/image" Target="../media/image132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133.png"/><Relationship Id="rId30" Type="http://schemas.openxmlformats.org/officeDocument/2006/relationships/image" Target="../media/image60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w="0"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93000" y="2992373"/>
            <a:ext cx="201675" cy="201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061325" y="2992373"/>
            <a:ext cx="201675" cy="201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777226" y="2992373"/>
            <a:ext cx="201549" cy="201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93000" y="3276600"/>
            <a:ext cx="201675" cy="20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77226" y="3276600"/>
            <a:ext cx="201549" cy="20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061325" y="3276600"/>
            <a:ext cx="201675" cy="2015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45551" y="3276600"/>
            <a:ext cx="201549" cy="2015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93000" y="3560826"/>
            <a:ext cx="201675" cy="2015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77226" y="3560826"/>
            <a:ext cx="201549" cy="2015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061325" y="3560826"/>
            <a:ext cx="201675" cy="2015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345551" y="3560826"/>
            <a:ext cx="201549" cy="2015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629650" y="3560826"/>
            <a:ext cx="201675" cy="20154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493000" y="3843401"/>
            <a:ext cx="201675" cy="203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777226" y="3843401"/>
            <a:ext cx="201549" cy="203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061325" y="3843401"/>
            <a:ext cx="201675" cy="203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345551" y="3843401"/>
            <a:ext cx="201549" cy="203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493000" y="4127500"/>
            <a:ext cx="201675" cy="2032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777226" y="4127500"/>
            <a:ext cx="201549" cy="2032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061325" y="4127500"/>
            <a:ext cx="201675" cy="2032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345551" y="4127500"/>
            <a:ext cx="201549" cy="2032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629650" y="4127500"/>
            <a:ext cx="201675" cy="2032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93000" y="4411598"/>
            <a:ext cx="201675" cy="2016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061325" y="4411598"/>
            <a:ext cx="201675" cy="2016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777226" y="4411598"/>
            <a:ext cx="201549" cy="2016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345551" y="4411598"/>
            <a:ext cx="201549" cy="2016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93000" y="4695825"/>
            <a:ext cx="201675" cy="20154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777226" y="4695825"/>
            <a:ext cx="201549" cy="20154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061325" y="4695825"/>
            <a:ext cx="201675" cy="20154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345551" y="4695825"/>
            <a:ext cx="201549" cy="20154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777226" y="4979923"/>
            <a:ext cx="201549" cy="2016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345551" y="4979923"/>
            <a:ext cx="201549" cy="20167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4800" y="28194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36257" y="2990850"/>
            <a:ext cx="500189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1">
                <a:solidFill>
                  <a:srgbClr val="0000FF"/>
                </a:solidFill>
                <a:latin typeface="Arial"/>
                <a:cs typeface="Arial"/>
              </a:rPr>
              <a:t>– </a:t>
            </a:r>
            <a:r>
              <a:rPr dirty="0" sz="4400" spc="-5" b="1">
                <a:solidFill>
                  <a:srgbClr val="0000FF"/>
                </a:solidFill>
                <a:latin typeface="Arial"/>
                <a:cs typeface="Arial"/>
              </a:rPr>
              <a:t>Fallas</a:t>
            </a:r>
            <a:r>
              <a:rPr dirty="0" sz="4400" spc="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400" spc="-5" b="1">
                <a:solidFill>
                  <a:srgbClr val="0000FF"/>
                </a:solidFill>
                <a:latin typeface="Arial"/>
                <a:cs typeface="Arial"/>
              </a:rPr>
              <a:t>simétricas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411"/>
            <a:ext cx="247142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330066"/>
                </a:solidFill>
              </a:rPr>
              <a:t>Cont</a:t>
            </a:r>
            <a:r>
              <a:rPr dirty="0" sz="3900" spc="-20">
                <a:solidFill>
                  <a:srgbClr val="330066"/>
                </a:solidFill>
              </a:rPr>
              <a:t>e</a:t>
            </a:r>
            <a:r>
              <a:rPr dirty="0" sz="3900">
                <a:solidFill>
                  <a:srgbClr val="330066"/>
                </a:solidFill>
              </a:rPr>
              <a:t>ni</a:t>
            </a:r>
            <a:r>
              <a:rPr dirty="0" sz="3900" spc="-20">
                <a:solidFill>
                  <a:srgbClr val="330066"/>
                </a:solidFill>
              </a:rPr>
              <a:t>d</a:t>
            </a:r>
            <a:r>
              <a:rPr dirty="0" sz="3900">
                <a:solidFill>
                  <a:srgbClr val="330066"/>
                </a:solidFill>
              </a:rPr>
              <a:t>o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308875"/>
            <a:ext cx="8046084" cy="446722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Introducción</a:t>
            </a:r>
            <a:endParaRPr sz="2800">
              <a:latin typeface="Arial"/>
              <a:cs typeface="Arial"/>
            </a:endParaRPr>
          </a:p>
          <a:p>
            <a:pPr marL="354965" marR="44450" indent="-342900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Corrientes de CC y las reactancias de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máquinas  sincrónicas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Falla simétrica con generador y motor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sincrónico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Método </a:t>
            </a:r>
            <a:r>
              <a:rPr dirty="0" sz="2800" spc="-5">
                <a:latin typeface="Arial"/>
                <a:cs typeface="Arial"/>
              </a:rPr>
              <a:t>de </a:t>
            </a:r>
            <a:r>
              <a:rPr dirty="0" sz="2800">
                <a:latin typeface="Arial"/>
                <a:cs typeface="Arial"/>
              </a:rPr>
              <a:t>red equivalente </a:t>
            </a:r>
            <a:r>
              <a:rPr dirty="0" sz="2800" spc="-5">
                <a:latin typeface="Arial"/>
                <a:cs typeface="Arial"/>
              </a:rPr>
              <a:t>de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Thévenin</a:t>
            </a:r>
            <a:endParaRPr sz="2800">
              <a:latin typeface="Arial"/>
              <a:cs typeface="Arial"/>
            </a:endParaRPr>
          </a:p>
          <a:p>
            <a:pPr marL="354965" marR="320675" indent="-342900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 spc="-5">
                <a:latin typeface="Arial"/>
                <a:cs typeface="Arial"/>
              </a:rPr>
              <a:t>Cálculo </a:t>
            </a:r>
            <a:r>
              <a:rPr dirty="0" sz="2800">
                <a:latin typeface="Arial"/>
                <a:cs typeface="Arial"/>
              </a:rPr>
              <a:t>de fallas usando matriz impedancia </a:t>
            </a:r>
            <a:r>
              <a:rPr dirty="0" sz="2800" spc="-5">
                <a:latin typeface="Arial"/>
                <a:cs typeface="Arial"/>
              </a:rPr>
              <a:t>de  </a:t>
            </a:r>
            <a:r>
              <a:rPr dirty="0" sz="2800">
                <a:latin typeface="Arial"/>
                <a:cs typeface="Arial"/>
              </a:rPr>
              <a:t>barra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(</a:t>
            </a:r>
            <a:r>
              <a:rPr dirty="0" sz="2800" b="1">
                <a:latin typeface="Arial"/>
                <a:cs typeface="Arial"/>
              </a:rPr>
              <a:t>Z</a:t>
            </a:r>
            <a:r>
              <a:rPr dirty="0" sz="1800" b="1">
                <a:latin typeface="Arial"/>
                <a:cs typeface="Arial"/>
              </a:rPr>
              <a:t>barra</a:t>
            </a:r>
            <a:r>
              <a:rPr dirty="0" sz="280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 spc="-5">
                <a:latin typeface="Arial"/>
                <a:cs typeface="Arial"/>
              </a:rPr>
              <a:t>Selección de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interruptores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 spc="-5">
                <a:latin typeface="Arial"/>
                <a:cs typeface="Arial"/>
              </a:rPr>
              <a:t>Potencia </a:t>
            </a:r>
            <a:r>
              <a:rPr dirty="0" sz="2800">
                <a:latin typeface="Arial"/>
                <a:cs typeface="Arial"/>
              </a:rPr>
              <a:t>trifásica de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CC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57" y="142557"/>
            <a:ext cx="3020695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0000FF"/>
                </a:solidFill>
              </a:rPr>
              <a:t>Intro</a:t>
            </a:r>
            <a:r>
              <a:rPr dirty="0" sz="3900" spc="-20">
                <a:solidFill>
                  <a:srgbClr val="0000FF"/>
                </a:solidFill>
              </a:rPr>
              <a:t>d</a:t>
            </a:r>
            <a:r>
              <a:rPr dirty="0" sz="3900">
                <a:solidFill>
                  <a:srgbClr val="0000FF"/>
                </a:solidFill>
              </a:rPr>
              <a:t>u</a:t>
            </a:r>
            <a:r>
              <a:rPr dirty="0" sz="3900" spc="-20">
                <a:solidFill>
                  <a:srgbClr val="0000FF"/>
                </a:solidFill>
              </a:rPr>
              <a:t>c</a:t>
            </a:r>
            <a:r>
              <a:rPr dirty="0" sz="3900">
                <a:solidFill>
                  <a:srgbClr val="0000FF"/>
                </a:solidFill>
              </a:rPr>
              <a:t>c</a:t>
            </a:r>
            <a:r>
              <a:rPr dirty="0" sz="3900" spc="-20">
                <a:solidFill>
                  <a:srgbClr val="0000FF"/>
                </a:solidFill>
              </a:rPr>
              <a:t>i</a:t>
            </a:r>
            <a:r>
              <a:rPr dirty="0" sz="3900">
                <a:solidFill>
                  <a:srgbClr val="0000FF"/>
                </a:solidFill>
              </a:rPr>
              <a:t>ón</a:t>
            </a:r>
            <a:endParaRPr sz="3900"/>
          </a:p>
        </p:txBody>
      </p:sp>
      <p:sp>
        <p:nvSpPr>
          <p:cNvPr id="3" name="object 3"/>
          <p:cNvSpPr/>
          <p:nvPr/>
        </p:nvSpPr>
        <p:spPr>
          <a:xfrm>
            <a:off x="5867400" y="167481"/>
            <a:ext cx="1289050" cy="979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8600" y="914400"/>
            <a:ext cx="5408930" cy="3451225"/>
          </a:xfrm>
          <a:custGeom>
            <a:avLst/>
            <a:gdLst/>
            <a:ahLst/>
            <a:cxnLst/>
            <a:rect l="l" t="t" r="r" b="b"/>
            <a:pathLst>
              <a:path w="5408930" h="3451225">
                <a:moveTo>
                  <a:pt x="0" y="3451225"/>
                </a:moveTo>
                <a:lnTo>
                  <a:pt x="5408676" y="3451225"/>
                </a:lnTo>
                <a:lnTo>
                  <a:pt x="5408676" y="0"/>
                </a:lnTo>
                <a:lnTo>
                  <a:pt x="0" y="0"/>
                </a:lnTo>
                <a:lnTo>
                  <a:pt x="0" y="3451225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20048" y="4096186"/>
            <a:ext cx="1265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0">
                <a:latin typeface="Times New Roman"/>
                <a:cs typeface="Times New Roman"/>
              </a:rPr>
              <a:t>Fallos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trifásicos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23187" y="4096186"/>
            <a:ext cx="153479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0">
                <a:latin typeface="Times New Roman"/>
                <a:cs typeface="Times New Roman"/>
              </a:rPr>
              <a:t>Fallos Línea -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línea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7687" y="931798"/>
            <a:ext cx="5081270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974975" algn="l"/>
              </a:tabLst>
            </a:pPr>
            <a:r>
              <a:rPr dirty="0" sz="1500" spc="10">
                <a:latin typeface="Times New Roman"/>
                <a:cs typeface="Times New Roman"/>
              </a:rPr>
              <a:t>Fallos </a:t>
            </a:r>
            <a:r>
              <a:rPr dirty="0" sz="1500" spc="5">
                <a:latin typeface="Times New Roman"/>
                <a:cs typeface="Times New Roman"/>
              </a:rPr>
              <a:t>línea</a:t>
            </a:r>
            <a:r>
              <a:rPr dirty="0" sz="1500" spc="5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-</a:t>
            </a:r>
            <a:r>
              <a:rPr dirty="0" sz="1500" spc="4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tierra	</a:t>
            </a:r>
            <a:r>
              <a:rPr dirty="0" sz="1500" spc="10">
                <a:latin typeface="Times New Roman"/>
                <a:cs typeface="Times New Roman"/>
              </a:rPr>
              <a:t>Fallos </a:t>
            </a:r>
            <a:r>
              <a:rPr dirty="0" sz="1500" spc="5">
                <a:latin typeface="Times New Roman"/>
                <a:cs typeface="Times New Roman"/>
              </a:rPr>
              <a:t>líneas </a:t>
            </a:r>
            <a:r>
              <a:rPr dirty="0" sz="1500" spc="10">
                <a:latin typeface="Times New Roman"/>
                <a:cs typeface="Times New Roman"/>
              </a:rPr>
              <a:t>- </a:t>
            </a:r>
            <a:r>
              <a:rPr dirty="0" sz="1500" spc="5">
                <a:latin typeface="Times New Roman"/>
                <a:cs typeface="Times New Roman"/>
              </a:rPr>
              <a:t>línea </a:t>
            </a:r>
            <a:r>
              <a:rPr dirty="0" sz="1500" spc="10">
                <a:latin typeface="Times New Roman"/>
                <a:cs typeface="Times New Roman"/>
              </a:rPr>
              <a:t>-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tierra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8600" y="2830424"/>
            <a:ext cx="2352312" cy="1184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90115" y="2880663"/>
            <a:ext cx="2110564" cy="1056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8917" y="1276970"/>
            <a:ext cx="2083687" cy="11204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92775" y="1243371"/>
            <a:ext cx="2244249" cy="11540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38032" y="4526904"/>
            <a:ext cx="2535935" cy="21897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160922" y="5495535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 h="0">
                <a:moveTo>
                  <a:pt x="0" y="0"/>
                </a:moveTo>
                <a:lnTo>
                  <a:pt x="74911" y="0"/>
                </a:lnTo>
              </a:path>
            </a:pathLst>
          </a:custGeom>
          <a:ln w="177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123461" y="5457974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 h="0">
                <a:moveTo>
                  <a:pt x="0" y="0"/>
                </a:moveTo>
                <a:lnTo>
                  <a:pt x="149805" y="0"/>
                </a:lnTo>
              </a:path>
            </a:pathLst>
          </a:custGeom>
          <a:ln w="177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086005" y="5420417"/>
            <a:ext cx="224790" cy="0"/>
          </a:xfrm>
          <a:custGeom>
            <a:avLst/>
            <a:gdLst/>
            <a:ahLst/>
            <a:cxnLst/>
            <a:rect l="l" t="t" r="r" b="b"/>
            <a:pathLst>
              <a:path w="224790" h="0">
                <a:moveTo>
                  <a:pt x="0" y="0"/>
                </a:moveTo>
                <a:lnTo>
                  <a:pt x="224750" y="0"/>
                </a:lnTo>
              </a:path>
            </a:pathLst>
          </a:custGeom>
          <a:ln w="177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198378" y="4932142"/>
            <a:ext cx="0" cy="488315"/>
          </a:xfrm>
          <a:custGeom>
            <a:avLst/>
            <a:gdLst/>
            <a:ahLst/>
            <a:cxnLst/>
            <a:rect l="l" t="t" r="r" b="b"/>
            <a:pathLst>
              <a:path w="0" h="488314">
                <a:moveTo>
                  <a:pt x="0" y="0"/>
                </a:moveTo>
                <a:lnTo>
                  <a:pt x="0" y="488275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720805" y="3394997"/>
            <a:ext cx="1027430" cy="805180"/>
          </a:xfrm>
          <a:custGeom>
            <a:avLst/>
            <a:gdLst/>
            <a:ahLst/>
            <a:cxnLst/>
            <a:rect l="l" t="t" r="r" b="b"/>
            <a:pathLst>
              <a:path w="1027429" h="805179">
                <a:moveTo>
                  <a:pt x="0" y="804801"/>
                </a:moveTo>
                <a:lnTo>
                  <a:pt x="1027395" y="804801"/>
                </a:lnTo>
                <a:lnTo>
                  <a:pt x="1027395" y="0"/>
                </a:lnTo>
                <a:lnTo>
                  <a:pt x="0" y="0"/>
                </a:lnTo>
                <a:lnTo>
                  <a:pt x="0" y="804801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720805" y="3394997"/>
            <a:ext cx="1027430" cy="805180"/>
          </a:xfrm>
          <a:prstGeom prst="rect">
            <a:avLst/>
          </a:prstGeom>
          <a:ln w="17698">
            <a:solidFill>
              <a:srgbClr val="000000"/>
            </a:solidFill>
          </a:ln>
        </p:spPr>
        <p:txBody>
          <a:bodyPr wrap="square" lIns="0" tIns="44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marL="17907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FALLA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110085" y="2847711"/>
            <a:ext cx="94615" cy="189230"/>
          </a:xfrm>
          <a:custGeom>
            <a:avLst/>
            <a:gdLst/>
            <a:ahLst/>
            <a:cxnLst/>
            <a:rect l="l" t="t" r="r" b="b"/>
            <a:pathLst>
              <a:path w="94615" h="189230">
                <a:moveTo>
                  <a:pt x="94312" y="189091"/>
                </a:moveTo>
                <a:lnTo>
                  <a:pt x="0" y="0"/>
                </a:lnTo>
              </a:path>
            </a:pathLst>
          </a:custGeom>
          <a:ln w="176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204398" y="2469416"/>
            <a:ext cx="0" cy="378460"/>
          </a:xfrm>
          <a:custGeom>
            <a:avLst/>
            <a:gdLst/>
            <a:ahLst/>
            <a:cxnLst/>
            <a:rect l="l" t="t" r="r" b="b"/>
            <a:pathLst>
              <a:path w="0" h="378460">
                <a:moveTo>
                  <a:pt x="0" y="378295"/>
                </a:moveTo>
                <a:lnTo>
                  <a:pt x="0" y="0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204398" y="3036803"/>
            <a:ext cx="0" cy="378460"/>
          </a:xfrm>
          <a:custGeom>
            <a:avLst/>
            <a:gdLst/>
            <a:ahLst/>
            <a:cxnLst/>
            <a:rect l="l" t="t" r="r" b="b"/>
            <a:pathLst>
              <a:path w="0" h="378460">
                <a:moveTo>
                  <a:pt x="0" y="378295"/>
                </a:moveTo>
                <a:lnTo>
                  <a:pt x="0" y="0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427132" y="2855718"/>
            <a:ext cx="96520" cy="193675"/>
          </a:xfrm>
          <a:custGeom>
            <a:avLst/>
            <a:gdLst/>
            <a:ahLst/>
            <a:cxnLst/>
            <a:rect l="l" t="t" r="r" b="b"/>
            <a:pathLst>
              <a:path w="96520" h="193675">
                <a:moveTo>
                  <a:pt x="96328" y="193179"/>
                </a:moveTo>
                <a:lnTo>
                  <a:pt x="0" y="0"/>
                </a:lnTo>
              </a:path>
            </a:pathLst>
          </a:custGeom>
          <a:ln w="176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523461" y="2469416"/>
            <a:ext cx="0" cy="386715"/>
          </a:xfrm>
          <a:custGeom>
            <a:avLst/>
            <a:gdLst/>
            <a:ahLst/>
            <a:cxnLst/>
            <a:rect l="l" t="t" r="r" b="b"/>
            <a:pathLst>
              <a:path w="0" h="386714">
                <a:moveTo>
                  <a:pt x="0" y="386302"/>
                </a:moveTo>
                <a:lnTo>
                  <a:pt x="0" y="0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523461" y="3048898"/>
            <a:ext cx="0" cy="386715"/>
          </a:xfrm>
          <a:custGeom>
            <a:avLst/>
            <a:gdLst/>
            <a:ahLst/>
            <a:cxnLst/>
            <a:rect l="l" t="t" r="r" b="b"/>
            <a:pathLst>
              <a:path w="0" h="386714">
                <a:moveTo>
                  <a:pt x="0" y="386302"/>
                </a:moveTo>
                <a:lnTo>
                  <a:pt x="0" y="0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789028" y="2855718"/>
            <a:ext cx="96520" cy="193675"/>
          </a:xfrm>
          <a:custGeom>
            <a:avLst/>
            <a:gdLst/>
            <a:ahLst/>
            <a:cxnLst/>
            <a:rect l="l" t="t" r="r" b="b"/>
            <a:pathLst>
              <a:path w="96520" h="193675">
                <a:moveTo>
                  <a:pt x="96317" y="193179"/>
                </a:moveTo>
                <a:lnTo>
                  <a:pt x="0" y="0"/>
                </a:lnTo>
              </a:path>
            </a:pathLst>
          </a:custGeom>
          <a:ln w="176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885346" y="2469416"/>
            <a:ext cx="0" cy="386715"/>
          </a:xfrm>
          <a:custGeom>
            <a:avLst/>
            <a:gdLst/>
            <a:ahLst/>
            <a:cxnLst/>
            <a:rect l="l" t="t" r="r" b="b"/>
            <a:pathLst>
              <a:path w="0" h="386714">
                <a:moveTo>
                  <a:pt x="0" y="386302"/>
                </a:moveTo>
                <a:lnTo>
                  <a:pt x="0" y="0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885346" y="3048898"/>
            <a:ext cx="0" cy="386715"/>
          </a:xfrm>
          <a:custGeom>
            <a:avLst/>
            <a:gdLst/>
            <a:ahLst/>
            <a:cxnLst/>
            <a:rect l="l" t="t" r="r" b="b"/>
            <a:pathLst>
              <a:path w="0" h="386714">
                <a:moveTo>
                  <a:pt x="0" y="386302"/>
                </a:moveTo>
                <a:lnTo>
                  <a:pt x="0" y="0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106070" y="4578037"/>
            <a:ext cx="96520" cy="193675"/>
          </a:xfrm>
          <a:custGeom>
            <a:avLst/>
            <a:gdLst/>
            <a:ahLst/>
            <a:cxnLst/>
            <a:rect l="l" t="t" r="r" b="b"/>
            <a:pathLst>
              <a:path w="96520" h="193675">
                <a:moveTo>
                  <a:pt x="96317" y="193179"/>
                </a:moveTo>
                <a:lnTo>
                  <a:pt x="0" y="0"/>
                </a:lnTo>
              </a:path>
            </a:pathLst>
          </a:custGeom>
          <a:ln w="176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202387" y="4191734"/>
            <a:ext cx="0" cy="386715"/>
          </a:xfrm>
          <a:custGeom>
            <a:avLst/>
            <a:gdLst/>
            <a:ahLst/>
            <a:cxnLst/>
            <a:rect l="l" t="t" r="r" b="b"/>
            <a:pathLst>
              <a:path w="0" h="386714">
                <a:moveTo>
                  <a:pt x="0" y="386302"/>
                </a:moveTo>
                <a:lnTo>
                  <a:pt x="0" y="0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202387" y="4771216"/>
            <a:ext cx="0" cy="386715"/>
          </a:xfrm>
          <a:custGeom>
            <a:avLst/>
            <a:gdLst/>
            <a:ahLst/>
            <a:cxnLst/>
            <a:rect l="l" t="t" r="r" b="b"/>
            <a:pathLst>
              <a:path w="0" h="386714">
                <a:moveTo>
                  <a:pt x="0" y="386296"/>
                </a:moveTo>
                <a:lnTo>
                  <a:pt x="0" y="0"/>
                </a:lnTo>
              </a:path>
            </a:pathLst>
          </a:custGeom>
          <a:ln w="17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532880" y="5837237"/>
            <a:ext cx="164592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8920" marR="5080" indent="-23622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CON 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O</a:t>
            </a:r>
            <a:r>
              <a:rPr dirty="0" sz="2400" spc="-114">
                <a:solidFill>
                  <a:srgbClr val="FF0000"/>
                </a:solidFill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SIN  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TIERRA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276600" y="5800725"/>
            <a:ext cx="2133600" cy="838200"/>
          </a:xfrm>
          <a:custGeom>
            <a:avLst/>
            <a:gdLst/>
            <a:ahLst/>
            <a:cxnLst/>
            <a:rect l="l" t="t" r="r" b="b"/>
            <a:pathLst>
              <a:path w="2133600" h="838200">
                <a:moveTo>
                  <a:pt x="0" y="419100"/>
                </a:moveTo>
                <a:lnTo>
                  <a:pt x="8312" y="366529"/>
                </a:lnTo>
                <a:lnTo>
                  <a:pt x="32582" y="315908"/>
                </a:lnTo>
                <a:lnTo>
                  <a:pt x="71810" y="267627"/>
                </a:lnTo>
                <a:lnTo>
                  <a:pt x="124997" y="222081"/>
                </a:lnTo>
                <a:lnTo>
                  <a:pt x="156512" y="200455"/>
                </a:lnTo>
                <a:lnTo>
                  <a:pt x="191141" y="179661"/>
                </a:lnTo>
                <a:lnTo>
                  <a:pt x="228760" y="159746"/>
                </a:lnTo>
                <a:lnTo>
                  <a:pt x="269244" y="140761"/>
                </a:lnTo>
                <a:lnTo>
                  <a:pt x="312467" y="122753"/>
                </a:lnTo>
                <a:lnTo>
                  <a:pt x="358305" y="105773"/>
                </a:lnTo>
                <a:lnTo>
                  <a:pt x="406632" y="89868"/>
                </a:lnTo>
                <a:lnTo>
                  <a:pt x="457324" y="75090"/>
                </a:lnTo>
                <a:lnTo>
                  <a:pt x="510256" y="61485"/>
                </a:lnTo>
                <a:lnTo>
                  <a:pt x="565302" y="49105"/>
                </a:lnTo>
                <a:lnTo>
                  <a:pt x="622338" y="37997"/>
                </a:lnTo>
                <a:lnTo>
                  <a:pt x="681239" y="28210"/>
                </a:lnTo>
                <a:lnTo>
                  <a:pt x="741879" y="19795"/>
                </a:lnTo>
                <a:lnTo>
                  <a:pt x="804134" y="12800"/>
                </a:lnTo>
                <a:lnTo>
                  <a:pt x="867878" y="7273"/>
                </a:lnTo>
                <a:lnTo>
                  <a:pt x="932987" y="3265"/>
                </a:lnTo>
                <a:lnTo>
                  <a:pt x="999336" y="824"/>
                </a:lnTo>
                <a:lnTo>
                  <a:pt x="1066800" y="0"/>
                </a:lnTo>
                <a:lnTo>
                  <a:pt x="1134263" y="824"/>
                </a:lnTo>
                <a:lnTo>
                  <a:pt x="1200612" y="3265"/>
                </a:lnTo>
                <a:lnTo>
                  <a:pt x="1265721" y="7273"/>
                </a:lnTo>
                <a:lnTo>
                  <a:pt x="1329465" y="12800"/>
                </a:lnTo>
                <a:lnTo>
                  <a:pt x="1391720" y="19795"/>
                </a:lnTo>
                <a:lnTo>
                  <a:pt x="1452360" y="28210"/>
                </a:lnTo>
                <a:lnTo>
                  <a:pt x="1511261" y="37997"/>
                </a:lnTo>
                <a:lnTo>
                  <a:pt x="1568297" y="49105"/>
                </a:lnTo>
                <a:lnTo>
                  <a:pt x="1623343" y="61485"/>
                </a:lnTo>
                <a:lnTo>
                  <a:pt x="1676275" y="75090"/>
                </a:lnTo>
                <a:lnTo>
                  <a:pt x="1726967" y="89868"/>
                </a:lnTo>
                <a:lnTo>
                  <a:pt x="1775294" y="105773"/>
                </a:lnTo>
                <a:lnTo>
                  <a:pt x="1821132" y="122753"/>
                </a:lnTo>
                <a:lnTo>
                  <a:pt x="1864355" y="140761"/>
                </a:lnTo>
                <a:lnTo>
                  <a:pt x="1904839" y="159746"/>
                </a:lnTo>
                <a:lnTo>
                  <a:pt x="1942458" y="179661"/>
                </a:lnTo>
                <a:lnTo>
                  <a:pt x="1977087" y="200455"/>
                </a:lnTo>
                <a:lnTo>
                  <a:pt x="2008602" y="222081"/>
                </a:lnTo>
                <a:lnTo>
                  <a:pt x="2061789" y="267627"/>
                </a:lnTo>
                <a:lnTo>
                  <a:pt x="2101017" y="315908"/>
                </a:lnTo>
                <a:lnTo>
                  <a:pt x="2125287" y="366529"/>
                </a:lnTo>
                <a:lnTo>
                  <a:pt x="2133600" y="419100"/>
                </a:lnTo>
                <a:lnTo>
                  <a:pt x="2131501" y="445605"/>
                </a:lnTo>
                <a:lnTo>
                  <a:pt x="2125287" y="471672"/>
                </a:lnTo>
                <a:lnTo>
                  <a:pt x="2101017" y="522295"/>
                </a:lnTo>
                <a:lnTo>
                  <a:pt x="2061789" y="570577"/>
                </a:lnTo>
                <a:lnTo>
                  <a:pt x="2008602" y="616124"/>
                </a:lnTo>
                <a:lnTo>
                  <a:pt x="1977087" y="637749"/>
                </a:lnTo>
                <a:lnTo>
                  <a:pt x="1942458" y="658544"/>
                </a:lnTo>
                <a:lnTo>
                  <a:pt x="1904839" y="678458"/>
                </a:lnTo>
                <a:lnTo>
                  <a:pt x="1864355" y="697444"/>
                </a:lnTo>
                <a:lnTo>
                  <a:pt x="1821132" y="715451"/>
                </a:lnTo>
                <a:lnTo>
                  <a:pt x="1775294" y="732431"/>
                </a:lnTo>
                <a:lnTo>
                  <a:pt x="1726967" y="748335"/>
                </a:lnTo>
                <a:lnTo>
                  <a:pt x="1676275" y="763113"/>
                </a:lnTo>
                <a:lnTo>
                  <a:pt x="1623343" y="776717"/>
                </a:lnTo>
                <a:lnTo>
                  <a:pt x="1568297" y="789097"/>
                </a:lnTo>
                <a:lnTo>
                  <a:pt x="1511261" y="800204"/>
                </a:lnTo>
                <a:lnTo>
                  <a:pt x="1452360" y="809990"/>
                </a:lnTo>
                <a:lnTo>
                  <a:pt x="1391720" y="818405"/>
                </a:lnTo>
                <a:lnTo>
                  <a:pt x="1329465" y="825400"/>
                </a:lnTo>
                <a:lnTo>
                  <a:pt x="1265721" y="830926"/>
                </a:lnTo>
                <a:lnTo>
                  <a:pt x="1200612" y="834934"/>
                </a:lnTo>
                <a:lnTo>
                  <a:pt x="1134263" y="837375"/>
                </a:lnTo>
                <a:lnTo>
                  <a:pt x="1066800" y="838200"/>
                </a:lnTo>
                <a:lnTo>
                  <a:pt x="999336" y="837375"/>
                </a:lnTo>
                <a:lnTo>
                  <a:pt x="932987" y="834934"/>
                </a:lnTo>
                <a:lnTo>
                  <a:pt x="867878" y="830926"/>
                </a:lnTo>
                <a:lnTo>
                  <a:pt x="804134" y="825400"/>
                </a:lnTo>
                <a:lnTo>
                  <a:pt x="741879" y="818405"/>
                </a:lnTo>
                <a:lnTo>
                  <a:pt x="681239" y="809990"/>
                </a:lnTo>
                <a:lnTo>
                  <a:pt x="622338" y="800204"/>
                </a:lnTo>
                <a:lnTo>
                  <a:pt x="565302" y="789097"/>
                </a:lnTo>
                <a:lnTo>
                  <a:pt x="510256" y="776717"/>
                </a:lnTo>
                <a:lnTo>
                  <a:pt x="457324" y="763113"/>
                </a:lnTo>
                <a:lnTo>
                  <a:pt x="406632" y="748335"/>
                </a:lnTo>
                <a:lnTo>
                  <a:pt x="358305" y="732431"/>
                </a:lnTo>
                <a:lnTo>
                  <a:pt x="312467" y="715451"/>
                </a:lnTo>
                <a:lnTo>
                  <a:pt x="269244" y="697444"/>
                </a:lnTo>
                <a:lnTo>
                  <a:pt x="228760" y="678458"/>
                </a:lnTo>
                <a:lnTo>
                  <a:pt x="191141" y="658544"/>
                </a:lnTo>
                <a:lnTo>
                  <a:pt x="156512" y="637749"/>
                </a:lnTo>
                <a:lnTo>
                  <a:pt x="124997" y="616124"/>
                </a:lnTo>
                <a:lnTo>
                  <a:pt x="71810" y="570577"/>
                </a:lnTo>
                <a:lnTo>
                  <a:pt x="32582" y="522295"/>
                </a:lnTo>
                <a:lnTo>
                  <a:pt x="8312" y="471672"/>
                </a:lnTo>
                <a:lnTo>
                  <a:pt x="0" y="419100"/>
                </a:lnTo>
                <a:close/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6200" y="2514600"/>
            <a:ext cx="2895600" cy="1524000"/>
          </a:xfrm>
          <a:custGeom>
            <a:avLst/>
            <a:gdLst/>
            <a:ahLst/>
            <a:cxnLst/>
            <a:rect l="l" t="t" r="r" b="b"/>
            <a:pathLst>
              <a:path w="2895600" h="1524000">
                <a:moveTo>
                  <a:pt x="0" y="762000"/>
                </a:moveTo>
                <a:lnTo>
                  <a:pt x="5314" y="696246"/>
                </a:lnTo>
                <a:lnTo>
                  <a:pt x="20967" y="632047"/>
                </a:lnTo>
                <a:lnTo>
                  <a:pt x="46525" y="569630"/>
                </a:lnTo>
                <a:lnTo>
                  <a:pt x="81553" y="509225"/>
                </a:lnTo>
                <a:lnTo>
                  <a:pt x="125615" y="451060"/>
                </a:lnTo>
                <a:lnTo>
                  <a:pt x="178278" y="395364"/>
                </a:lnTo>
                <a:lnTo>
                  <a:pt x="207699" y="368513"/>
                </a:lnTo>
                <a:lnTo>
                  <a:pt x="239107" y="342366"/>
                </a:lnTo>
                <a:lnTo>
                  <a:pt x="272448" y="316949"/>
                </a:lnTo>
                <a:lnTo>
                  <a:pt x="307667" y="292293"/>
                </a:lnTo>
                <a:lnTo>
                  <a:pt x="344711" y="268425"/>
                </a:lnTo>
                <a:lnTo>
                  <a:pt x="383524" y="245375"/>
                </a:lnTo>
                <a:lnTo>
                  <a:pt x="424053" y="223170"/>
                </a:lnTo>
                <a:lnTo>
                  <a:pt x="466243" y="201840"/>
                </a:lnTo>
                <a:lnTo>
                  <a:pt x="510040" y="181413"/>
                </a:lnTo>
                <a:lnTo>
                  <a:pt x="555390" y="161917"/>
                </a:lnTo>
                <a:lnTo>
                  <a:pt x="602237" y="143382"/>
                </a:lnTo>
                <a:lnTo>
                  <a:pt x="650529" y="125835"/>
                </a:lnTo>
                <a:lnTo>
                  <a:pt x="700210" y="109305"/>
                </a:lnTo>
                <a:lnTo>
                  <a:pt x="751227" y="93822"/>
                </a:lnTo>
                <a:lnTo>
                  <a:pt x="803524" y="79413"/>
                </a:lnTo>
                <a:lnTo>
                  <a:pt x="857048" y="66107"/>
                </a:lnTo>
                <a:lnTo>
                  <a:pt x="911744" y="53932"/>
                </a:lnTo>
                <a:lnTo>
                  <a:pt x="967559" y="42918"/>
                </a:lnTo>
                <a:lnTo>
                  <a:pt x="1024436" y="33092"/>
                </a:lnTo>
                <a:lnTo>
                  <a:pt x="1082324" y="24484"/>
                </a:lnTo>
                <a:lnTo>
                  <a:pt x="1141166" y="17122"/>
                </a:lnTo>
                <a:lnTo>
                  <a:pt x="1200908" y="11034"/>
                </a:lnTo>
                <a:lnTo>
                  <a:pt x="1261498" y="6249"/>
                </a:lnTo>
                <a:lnTo>
                  <a:pt x="1322879" y="2796"/>
                </a:lnTo>
                <a:lnTo>
                  <a:pt x="1384997" y="703"/>
                </a:lnTo>
                <a:lnTo>
                  <a:pt x="1447800" y="0"/>
                </a:lnTo>
                <a:lnTo>
                  <a:pt x="1510602" y="703"/>
                </a:lnTo>
                <a:lnTo>
                  <a:pt x="1572720" y="2796"/>
                </a:lnTo>
                <a:lnTo>
                  <a:pt x="1634102" y="6249"/>
                </a:lnTo>
                <a:lnTo>
                  <a:pt x="1694691" y="11034"/>
                </a:lnTo>
                <a:lnTo>
                  <a:pt x="1754433" y="17122"/>
                </a:lnTo>
                <a:lnTo>
                  <a:pt x="1813276" y="24484"/>
                </a:lnTo>
                <a:lnTo>
                  <a:pt x="1871163" y="33092"/>
                </a:lnTo>
                <a:lnTo>
                  <a:pt x="1928041" y="42918"/>
                </a:lnTo>
                <a:lnTo>
                  <a:pt x="1983855" y="53932"/>
                </a:lnTo>
                <a:lnTo>
                  <a:pt x="2038551" y="66107"/>
                </a:lnTo>
                <a:lnTo>
                  <a:pt x="2092075" y="79413"/>
                </a:lnTo>
                <a:lnTo>
                  <a:pt x="2144373" y="93822"/>
                </a:lnTo>
                <a:lnTo>
                  <a:pt x="2195389" y="109305"/>
                </a:lnTo>
                <a:lnTo>
                  <a:pt x="2245070" y="125835"/>
                </a:lnTo>
                <a:lnTo>
                  <a:pt x="2293362" y="143382"/>
                </a:lnTo>
                <a:lnTo>
                  <a:pt x="2340210" y="161917"/>
                </a:lnTo>
                <a:lnTo>
                  <a:pt x="2385559" y="181413"/>
                </a:lnTo>
                <a:lnTo>
                  <a:pt x="2429356" y="201840"/>
                </a:lnTo>
                <a:lnTo>
                  <a:pt x="2471547" y="223170"/>
                </a:lnTo>
                <a:lnTo>
                  <a:pt x="2512075" y="245375"/>
                </a:lnTo>
                <a:lnTo>
                  <a:pt x="2550889" y="268425"/>
                </a:lnTo>
                <a:lnTo>
                  <a:pt x="2587932" y="292293"/>
                </a:lnTo>
                <a:lnTo>
                  <a:pt x="2623152" y="316949"/>
                </a:lnTo>
                <a:lnTo>
                  <a:pt x="2656493" y="342366"/>
                </a:lnTo>
                <a:lnTo>
                  <a:pt x="2687901" y="368513"/>
                </a:lnTo>
                <a:lnTo>
                  <a:pt x="2717321" y="395364"/>
                </a:lnTo>
                <a:lnTo>
                  <a:pt x="2744701" y="422889"/>
                </a:lnTo>
                <a:lnTo>
                  <a:pt x="2793118" y="479849"/>
                </a:lnTo>
                <a:lnTo>
                  <a:pt x="2832717" y="539162"/>
                </a:lnTo>
                <a:lnTo>
                  <a:pt x="2863064" y="600601"/>
                </a:lnTo>
                <a:lnTo>
                  <a:pt x="2883724" y="663938"/>
                </a:lnTo>
                <a:lnTo>
                  <a:pt x="2894262" y="728943"/>
                </a:lnTo>
                <a:lnTo>
                  <a:pt x="2895600" y="762000"/>
                </a:lnTo>
                <a:lnTo>
                  <a:pt x="2894262" y="795056"/>
                </a:lnTo>
                <a:lnTo>
                  <a:pt x="2890285" y="827753"/>
                </a:lnTo>
                <a:lnTo>
                  <a:pt x="2874632" y="891952"/>
                </a:lnTo>
                <a:lnTo>
                  <a:pt x="2849074" y="954369"/>
                </a:lnTo>
                <a:lnTo>
                  <a:pt x="2814047" y="1014774"/>
                </a:lnTo>
                <a:lnTo>
                  <a:pt x="2769984" y="1072939"/>
                </a:lnTo>
                <a:lnTo>
                  <a:pt x="2717321" y="1128635"/>
                </a:lnTo>
                <a:lnTo>
                  <a:pt x="2687901" y="1155486"/>
                </a:lnTo>
                <a:lnTo>
                  <a:pt x="2656493" y="1181633"/>
                </a:lnTo>
                <a:lnTo>
                  <a:pt x="2623152" y="1207050"/>
                </a:lnTo>
                <a:lnTo>
                  <a:pt x="2587932" y="1231706"/>
                </a:lnTo>
                <a:lnTo>
                  <a:pt x="2550889" y="1255574"/>
                </a:lnTo>
                <a:lnTo>
                  <a:pt x="2512075" y="1278624"/>
                </a:lnTo>
                <a:lnTo>
                  <a:pt x="2471547" y="1300829"/>
                </a:lnTo>
                <a:lnTo>
                  <a:pt x="2429356" y="1322159"/>
                </a:lnTo>
                <a:lnTo>
                  <a:pt x="2385559" y="1342586"/>
                </a:lnTo>
                <a:lnTo>
                  <a:pt x="2340210" y="1362082"/>
                </a:lnTo>
                <a:lnTo>
                  <a:pt x="2293362" y="1380617"/>
                </a:lnTo>
                <a:lnTo>
                  <a:pt x="2245070" y="1398164"/>
                </a:lnTo>
                <a:lnTo>
                  <a:pt x="2195389" y="1414694"/>
                </a:lnTo>
                <a:lnTo>
                  <a:pt x="2144373" y="1430177"/>
                </a:lnTo>
                <a:lnTo>
                  <a:pt x="2092075" y="1444586"/>
                </a:lnTo>
                <a:lnTo>
                  <a:pt x="2038551" y="1457892"/>
                </a:lnTo>
                <a:lnTo>
                  <a:pt x="1983855" y="1470067"/>
                </a:lnTo>
                <a:lnTo>
                  <a:pt x="1928041" y="1481081"/>
                </a:lnTo>
                <a:lnTo>
                  <a:pt x="1871163" y="1490907"/>
                </a:lnTo>
                <a:lnTo>
                  <a:pt x="1813276" y="1499515"/>
                </a:lnTo>
                <a:lnTo>
                  <a:pt x="1754433" y="1506877"/>
                </a:lnTo>
                <a:lnTo>
                  <a:pt x="1694691" y="1512965"/>
                </a:lnTo>
                <a:lnTo>
                  <a:pt x="1634102" y="1517750"/>
                </a:lnTo>
                <a:lnTo>
                  <a:pt x="1572720" y="1521203"/>
                </a:lnTo>
                <a:lnTo>
                  <a:pt x="1510602" y="1523296"/>
                </a:lnTo>
                <a:lnTo>
                  <a:pt x="1447800" y="1524000"/>
                </a:lnTo>
                <a:lnTo>
                  <a:pt x="1384997" y="1523296"/>
                </a:lnTo>
                <a:lnTo>
                  <a:pt x="1322879" y="1521203"/>
                </a:lnTo>
                <a:lnTo>
                  <a:pt x="1261497" y="1517750"/>
                </a:lnTo>
                <a:lnTo>
                  <a:pt x="1200908" y="1512965"/>
                </a:lnTo>
                <a:lnTo>
                  <a:pt x="1141166" y="1506877"/>
                </a:lnTo>
                <a:lnTo>
                  <a:pt x="1082323" y="1499515"/>
                </a:lnTo>
                <a:lnTo>
                  <a:pt x="1024436" y="1490907"/>
                </a:lnTo>
                <a:lnTo>
                  <a:pt x="967558" y="1481081"/>
                </a:lnTo>
                <a:lnTo>
                  <a:pt x="911744" y="1470067"/>
                </a:lnTo>
                <a:lnTo>
                  <a:pt x="857048" y="1457892"/>
                </a:lnTo>
                <a:lnTo>
                  <a:pt x="803524" y="1444586"/>
                </a:lnTo>
                <a:lnTo>
                  <a:pt x="751226" y="1430177"/>
                </a:lnTo>
                <a:lnTo>
                  <a:pt x="700210" y="1414694"/>
                </a:lnTo>
                <a:lnTo>
                  <a:pt x="650529" y="1398164"/>
                </a:lnTo>
                <a:lnTo>
                  <a:pt x="602237" y="1380617"/>
                </a:lnTo>
                <a:lnTo>
                  <a:pt x="555389" y="1362082"/>
                </a:lnTo>
                <a:lnTo>
                  <a:pt x="510040" y="1342586"/>
                </a:lnTo>
                <a:lnTo>
                  <a:pt x="466243" y="1322159"/>
                </a:lnTo>
                <a:lnTo>
                  <a:pt x="424052" y="1300829"/>
                </a:lnTo>
                <a:lnTo>
                  <a:pt x="383524" y="1278624"/>
                </a:lnTo>
                <a:lnTo>
                  <a:pt x="344710" y="1255574"/>
                </a:lnTo>
                <a:lnTo>
                  <a:pt x="307667" y="1231706"/>
                </a:lnTo>
                <a:lnTo>
                  <a:pt x="272447" y="1207050"/>
                </a:lnTo>
                <a:lnTo>
                  <a:pt x="239106" y="1181633"/>
                </a:lnTo>
                <a:lnTo>
                  <a:pt x="207698" y="1155486"/>
                </a:lnTo>
                <a:lnTo>
                  <a:pt x="178278" y="1128635"/>
                </a:lnTo>
                <a:lnTo>
                  <a:pt x="150898" y="1101110"/>
                </a:lnTo>
                <a:lnTo>
                  <a:pt x="102481" y="1044150"/>
                </a:lnTo>
                <a:lnTo>
                  <a:pt x="62882" y="984837"/>
                </a:lnTo>
                <a:lnTo>
                  <a:pt x="32535" y="923398"/>
                </a:lnTo>
                <a:lnTo>
                  <a:pt x="11875" y="860061"/>
                </a:lnTo>
                <a:lnTo>
                  <a:pt x="1337" y="795056"/>
                </a:lnTo>
                <a:lnTo>
                  <a:pt x="0" y="7620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407034" y="5287645"/>
            <a:ext cx="154813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Modelo</a:t>
            </a:r>
            <a:r>
              <a:rPr dirty="0" sz="2400" spc="-80">
                <a:solidFill>
                  <a:srgbClr val="FF0000"/>
                </a:solidFill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de</a:t>
            </a:r>
            <a:endParaRPr sz="2400">
              <a:latin typeface="Arial Rounded MT Bold"/>
              <a:cs typeface="Arial Rounded MT Bold"/>
            </a:endParaRPr>
          </a:p>
          <a:p>
            <a:pPr algn="ctr" marL="1905">
              <a:lnSpc>
                <a:spcPct val="100000"/>
              </a:lnSpc>
            </a:pP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falla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286000" y="55626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95250"/>
                </a:moveTo>
                <a:lnTo>
                  <a:pt x="285750" y="95250"/>
                </a:lnTo>
                <a:lnTo>
                  <a:pt x="285750" y="0"/>
                </a:lnTo>
                <a:lnTo>
                  <a:pt x="381000" y="190500"/>
                </a:lnTo>
                <a:lnTo>
                  <a:pt x="285750" y="381000"/>
                </a:lnTo>
                <a:lnTo>
                  <a:pt x="285750" y="285750"/>
                </a:lnTo>
                <a:lnTo>
                  <a:pt x="0" y="285750"/>
                </a:lnTo>
                <a:lnTo>
                  <a:pt x="0" y="95250"/>
                </a:lnTo>
                <a:close/>
              </a:path>
            </a:pathLst>
          </a:custGeom>
          <a:ln w="57150">
            <a:solidFill>
              <a:srgbClr val="000099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2900" y="152400"/>
            <a:ext cx="0" cy="1430655"/>
          </a:xfrm>
          <a:custGeom>
            <a:avLst/>
            <a:gdLst/>
            <a:ahLst/>
            <a:cxnLst/>
            <a:rect l="l" t="t" r="r" b="b"/>
            <a:pathLst>
              <a:path w="0" h="1430655">
                <a:moveTo>
                  <a:pt x="0" y="0"/>
                </a:moveTo>
                <a:lnTo>
                  <a:pt x="0" y="143033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489442" y="152400"/>
            <a:ext cx="118490" cy="119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53400" y="320293"/>
            <a:ext cx="120015" cy="1184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21420" y="320293"/>
            <a:ext cx="118490" cy="1184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9442" y="320293"/>
            <a:ext cx="118490" cy="1184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657463" y="320293"/>
            <a:ext cx="118617" cy="1184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153400" y="488187"/>
            <a:ext cx="120015" cy="1184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321420" y="488187"/>
            <a:ext cx="118490" cy="1184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89442" y="488187"/>
            <a:ext cx="118490" cy="1184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657463" y="488187"/>
            <a:ext cx="118617" cy="1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825483" y="488187"/>
            <a:ext cx="120142" cy="1184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489442" y="656208"/>
            <a:ext cx="118490" cy="1198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657463" y="656208"/>
            <a:ext cx="118617" cy="1198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89442" y="824102"/>
            <a:ext cx="118490" cy="1198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657463" y="824102"/>
            <a:ext cx="118617" cy="1198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489442" y="991997"/>
            <a:ext cx="118490" cy="11849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657463" y="991997"/>
            <a:ext cx="118617" cy="11849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153400" y="1159891"/>
            <a:ext cx="120015" cy="11849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489442" y="1159891"/>
            <a:ext cx="118490" cy="11849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321420" y="1159891"/>
            <a:ext cx="118490" cy="11849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657463" y="1159891"/>
            <a:ext cx="118617" cy="1184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657463" y="1327911"/>
            <a:ext cx="118617" cy="11988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307340" y="68516"/>
            <a:ext cx="4853940" cy="14897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000FF"/>
                </a:solidFill>
              </a:rPr>
              <a:t>Corrientes </a:t>
            </a:r>
            <a:r>
              <a:rPr dirty="0">
                <a:solidFill>
                  <a:srgbClr val="0000FF"/>
                </a:solidFill>
              </a:rPr>
              <a:t>de CC y </a:t>
            </a:r>
            <a:r>
              <a:rPr dirty="0" spc="-5">
                <a:solidFill>
                  <a:srgbClr val="0000FF"/>
                </a:solidFill>
              </a:rPr>
              <a:t>las  </a:t>
            </a:r>
            <a:r>
              <a:rPr dirty="0">
                <a:solidFill>
                  <a:srgbClr val="0000FF"/>
                </a:solidFill>
              </a:rPr>
              <a:t>reactancias </a:t>
            </a:r>
            <a:r>
              <a:rPr dirty="0" spc="-5">
                <a:solidFill>
                  <a:srgbClr val="0000FF"/>
                </a:solidFill>
              </a:rPr>
              <a:t>de</a:t>
            </a:r>
            <a:r>
              <a:rPr dirty="0" spc="-11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máquinas  </a:t>
            </a:r>
            <a:r>
              <a:rPr dirty="0">
                <a:solidFill>
                  <a:srgbClr val="0000FF"/>
                </a:solidFill>
              </a:rPr>
              <a:t>sincrónicas</a:t>
            </a:r>
          </a:p>
        </p:txBody>
      </p:sp>
      <p:sp>
        <p:nvSpPr>
          <p:cNvPr id="35" name="object 35"/>
          <p:cNvSpPr/>
          <p:nvPr/>
        </p:nvSpPr>
        <p:spPr>
          <a:xfrm>
            <a:off x="6324600" y="261937"/>
            <a:ext cx="1485900" cy="11144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9250" y="2924111"/>
            <a:ext cx="4908550" cy="370052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44487" y="2919476"/>
            <a:ext cx="4918075" cy="3710304"/>
          </a:xfrm>
          <a:custGeom>
            <a:avLst/>
            <a:gdLst/>
            <a:ahLst/>
            <a:cxnLst/>
            <a:rect l="l" t="t" r="r" b="b"/>
            <a:pathLst>
              <a:path w="4918075" h="3710304">
                <a:moveTo>
                  <a:pt x="0" y="3709924"/>
                </a:moveTo>
                <a:lnTo>
                  <a:pt x="4918075" y="3709924"/>
                </a:lnTo>
                <a:lnTo>
                  <a:pt x="4918075" y="0"/>
                </a:lnTo>
                <a:lnTo>
                  <a:pt x="0" y="0"/>
                </a:lnTo>
                <a:lnTo>
                  <a:pt x="0" y="3709924"/>
                </a:lnTo>
                <a:close/>
              </a:path>
            </a:pathLst>
          </a:custGeom>
          <a:ln w="9525">
            <a:solidFill>
              <a:srgbClr val="0000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52400" y="1582737"/>
            <a:ext cx="8410575" cy="1084580"/>
          </a:xfrm>
          <a:custGeom>
            <a:avLst/>
            <a:gdLst/>
            <a:ahLst/>
            <a:cxnLst/>
            <a:rect l="l" t="t" r="r" b="b"/>
            <a:pathLst>
              <a:path w="8410575" h="1084580">
                <a:moveTo>
                  <a:pt x="0" y="1084262"/>
                </a:moveTo>
                <a:lnTo>
                  <a:pt x="8410575" y="1084262"/>
                </a:lnTo>
                <a:lnTo>
                  <a:pt x="8410575" y="0"/>
                </a:lnTo>
                <a:lnTo>
                  <a:pt x="0" y="0"/>
                </a:lnTo>
                <a:lnTo>
                  <a:pt x="0" y="1084262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998398" y="1921771"/>
            <a:ext cx="0" cy="407034"/>
          </a:xfrm>
          <a:custGeom>
            <a:avLst/>
            <a:gdLst/>
            <a:ahLst/>
            <a:cxnLst/>
            <a:rect l="l" t="t" r="r" b="b"/>
            <a:pathLst>
              <a:path w="0" h="407035">
                <a:moveTo>
                  <a:pt x="0" y="0"/>
                </a:moveTo>
                <a:lnTo>
                  <a:pt x="0" y="406844"/>
                </a:lnTo>
              </a:path>
            </a:pathLst>
          </a:custGeom>
          <a:ln w="16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76327" y="1921771"/>
            <a:ext cx="0" cy="407034"/>
          </a:xfrm>
          <a:custGeom>
            <a:avLst/>
            <a:gdLst/>
            <a:ahLst/>
            <a:cxnLst/>
            <a:rect l="l" t="t" r="r" b="b"/>
            <a:pathLst>
              <a:path w="0" h="407035">
                <a:moveTo>
                  <a:pt x="0" y="0"/>
                </a:moveTo>
                <a:lnTo>
                  <a:pt x="0" y="406844"/>
                </a:lnTo>
              </a:path>
            </a:pathLst>
          </a:custGeom>
          <a:ln w="16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453412" y="2125180"/>
            <a:ext cx="461645" cy="0"/>
          </a:xfrm>
          <a:custGeom>
            <a:avLst/>
            <a:gdLst/>
            <a:ahLst/>
            <a:cxnLst/>
            <a:rect l="l" t="t" r="r" b="b"/>
            <a:pathLst>
              <a:path w="461644" h="0">
                <a:moveTo>
                  <a:pt x="0" y="0"/>
                </a:moveTo>
                <a:lnTo>
                  <a:pt x="461189" y="0"/>
                </a:lnTo>
              </a:path>
            </a:pathLst>
          </a:custGeom>
          <a:ln w="1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46403" y="1921771"/>
            <a:ext cx="0" cy="407034"/>
          </a:xfrm>
          <a:custGeom>
            <a:avLst/>
            <a:gdLst/>
            <a:ahLst/>
            <a:cxnLst/>
            <a:rect l="l" t="t" r="r" b="b"/>
            <a:pathLst>
              <a:path w="0" h="407035">
                <a:moveTo>
                  <a:pt x="0" y="0"/>
                </a:moveTo>
                <a:lnTo>
                  <a:pt x="0" y="406844"/>
                </a:lnTo>
              </a:path>
            </a:pathLst>
          </a:custGeom>
          <a:ln w="16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625009" y="1921771"/>
            <a:ext cx="0" cy="407034"/>
          </a:xfrm>
          <a:custGeom>
            <a:avLst/>
            <a:gdLst/>
            <a:ahLst/>
            <a:cxnLst/>
            <a:rect l="l" t="t" r="r" b="b"/>
            <a:pathLst>
              <a:path w="0" h="407035">
                <a:moveTo>
                  <a:pt x="0" y="0"/>
                </a:moveTo>
                <a:lnTo>
                  <a:pt x="0" y="406844"/>
                </a:lnTo>
              </a:path>
            </a:pathLst>
          </a:custGeom>
          <a:ln w="16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868700" y="2125180"/>
            <a:ext cx="580390" cy="0"/>
          </a:xfrm>
          <a:custGeom>
            <a:avLst/>
            <a:gdLst/>
            <a:ahLst/>
            <a:cxnLst/>
            <a:rect l="l" t="t" r="r" b="b"/>
            <a:pathLst>
              <a:path w="580389" h="0">
                <a:moveTo>
                  <a:pt x="0" y="0"/>
                </a:moveTo>
                <a:lnTo>
                  <a:pt x="580286" y="0"/>
                </a:lnTo>
              </a:path>
            </a:pathLst>
          </a:custGeom>
          <a:ln w="1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767593" y="2125180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 h="0">
                <a:moveTo>
                  <a:pt x="0" y="0"/>
                </a:moveTo>
                <a:lnTo>
                  <a:pt x="460710" y="0"/>
                </a:lnTo>
              </a:path>
            </a:pathLst>
          </a:custGeom>
          <a:ln w="1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660536" y="1748827"/>
            <a:ext cx="252729" cy="357505"/>
          </a:xfrm>
          <a:custGeom>
            <a:avLst/>
            <a:gdLst/>
            <a:ahLst/>
            <a:cxnLst/>
            <a:rect l="l" t="t" r="r" b="b"/>
            <a:pathLst>
              <a:path w="252729" h="357505">
                <a:moveTo>
                  <a:pt x="252629" y="0"/>
                </a:moveTo>
                <a:lnTo>
                  <a:pt x="0" y="357368"/>
                </a:lnTo>
              </a:path>
            </a:pathLst>
          </a:custGeom>
          <a:ln w="82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460434" y="1921771"/>
            <a:ext cx="0" cy="407034"/>
          </a:xfrm>
          <a:custGeom>
            <a:avLst/>
            <a:gdLst/>
            <a:ahLst/>
            <a:cxnLst/>
            <a:rect l="l" t="t" r="r" b="b"/>
            <a:pathLst>
              <a:path w="0" h="407035">
                <a:moveTo>
                  <a:pt x="0" y="0"/>
                </a:moveTo>
                <a:lnTo>
                  <a:pt x="0" y="406844"/>
                </a:lnTo>
              </a:path>
            </a:pathLst>
          </a:custGeom>
          <a:ln w="16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839097" y="1921771"/>
            <a:ext cx="0" cy="407034"/>
          </a:xfrm>
          <a:custGeom>
            <a:avLst/>
            <a:gdLst/>
            <a:ahLst/>
            <a:cxnLst/>
            <a:rect l="l" t="t" r="r" b="b"/>
            <a:pathLst>
              <a:path w="0" h="407035">
                <a:moveTo>
                  <a:pt x="0" y="0"/>
                </a:moveTo>
                <a:lnTo>
                  <a:pt x="0" y="406844"/>
                </a:lnTo>
              </a:path>
            </a:pathLst>
          </a:custGeom>
          <a:ln w="16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081858" y="2125180"/>
            <a:ext cx="634365" cy="0"/>
          </a:xfrm>
          <a:custGeom>
            <a:avLst/>
            <a:gdLst/>
            <a:ahLst/>
            <a:cxnLst/>
            <a:rect l="l" t="t" r="r" b="b"/>
            <a:pathLst>
              <a:path w="634365" h="0">
                <a:moveTo>
                  <a:pt x="0" y="0"/>
                </a:moveTo>
                <a:lnTo>
                  <a:pt x="634110" y="0"/>
                </a:lnTo>
              </a:path>
            </a:pathLst>
          </a:custGeom>
          <a:ln w="1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034575" y="2125180"/>
            <a:ext cx="580390" cy="0"/>
          </a:xfrm>
          <a:custGeom>
            <a:avLst/>
            <a:gdLst/>
            <a:ahLst/>
            <a:cxnLst/>
            <a:rect l="l" t="t" r="r" b="b"/>
            <a:pathLst>
              <a:path w="580390" h="0">
                <a:moveTo>
                  <a:pt x="0" y="0"/>
                </a:moveTo>
                <a:lnTo>
                  <a:pt x="580257" y="0"/>
                </a:lnTo>
              </a:path>
            </a:pathLst>
          </a:custGeom>
          <a:ln w="1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047348" y="1748827"/>
            <a:ext cx="252729" cy="357505"/>
          </a:xfrm>
          <a:custGeom>
            <a:avLst/>
            <a:gdLst/>
            <a:ahLst/>
            <a:cxnLst/>
            <a:rect l="l" t="t" r="r" b="b"/>
            <a:pathLst>
              <a:path w="252729" h="357505">
                <a:moveTo>
                  <a:pt x="252629" y="0"/>
                </a:moveTo>
                <a:lnTo>
                  <a:pt x="0" y="357368"/>
                </a:lnTo>
              </a:path>
            </a:pathLst>
          </a:custGeom>
          <a:ln w="82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1585946" y="1639593"/>
            <a:ext cx="251269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5900" algn="l"/>
                <a:tab pos="2325370" algn="l"/>
              </a:tabLst>
            </a:pPr>
            <a:r>
              <a:rPr dirty="0" sz="2700" spc="15">
                <a:latin typeface="Times New Roman"/>
                <a:cs typeface="Times New Roman"/>
              </a:rPr>
              <a:t>1</a:t>
            </a:r>
            <a:r>
              <a:rPr dirty="0" sz="2700" spc="15">
                <a:latin typeface="Times New Roman"/>
                <a:cs typeface="Times New Roman"/>
              </a:rPr>
              <a:t>	</a:t>
            </a:r>
            <a:r>
              <a:rPr dirty="0" sz="2700" spc="15">
                <a:latin typeface="Times New Roman"/>
                <a:cs typeface="Times New Roman"/>
              </a:rPr>
              <a:t>1</a:t>
            </a:r>
            <a:r>
              <a:rPr dirty="0" sz="2700" spc="15">
                <a:latin typeface="Times New Roman"/>
                <a:cs typeface="Times New Roman"/>
              </a:rPr>
              <a:t>	</a:t>
            </a:r>
            <a:r>
              <a:rPr dirty="0" sz="2700" spc="15">
                <a:latin typeface="Times New Roman"/>
                <a:cs typeface="Times New Roman"/>
              </a:rPr>
              <a:t>1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98965" y="1639593"/>
            <a:ext cx="199390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5">
                <a:latin typeface="Times New Roman"/>
                <a:cs typeface="Times New Roman"/>
              </a:rPr>
              <a:t>1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224327" y="1639593"/>
            <a:ext cx="199390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5">
                <a:latin typeface="Times New Roman"/>
                <a:cs typeface="Times New Roman"/>
              </a:rPr>
              <a:t>1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982231" y="1948296"/>
            <a:ext cx="984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20" i="1">
                <a:latin typeface="Times New Roman"/>
                <a:cs typeface="Times New Roman"/>
              </a:rPr>
              <a:t>d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399152" y="1948296"/>
            <a:ext cx="984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20" i="1">
                <a:latin typeface="Times New Roman"/>
                <a:cs typeface="Times New Roman"/>
              </a:rPr>
              <a:t>d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95861" y="1841778"/>
            <a:ext cx="213995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15" i="1">
                <a:latin typeface="Times New Roman"/>
                <a:cs typeface="Times New Roman"/>
              </a:rPr>
              <a:t>T</a:t>
            </a:r>
            <a:r>
              <a:rPr dirty="0" sz="1550" spc="-150" i="1">
                <a:latin typeface="Times New Roman"/>
                <a:cs typeface="Times New Roman"/>
              </a:rPr>
              <a:t> </a:t>
            </a:r>
            <a:r>
              <a:rPr dirty="0" sz="1550" spc="5">
                <a:latin typeface="Times New Roman"/>
                <a:cs typeface="Times New Roman"/>
              </a:rPr>
              <a:t>'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82495" y="1841778"/>
            <a:ext cx="25019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15" i="1">
                <a:latin typeface="Times New Roman"/>
                <a:cs typeface="Times New Roman"/>
              </a:rPr>
              <a:t>T</a:t>
            </a:r>
            <a:r>
              <a:rPr dirty="0" sz="1550" spc="-215" i="1">
                <a:latin typeface="Times New Roman"/>
                <a:cs typeface="Times New Roman"/>
              </a:rPr>
              <a:t> </a:t>
            </a:r>
            <a:r>
              <a:rPr dirty="0" sz="1550" spc="10">
                <a:latin typeface="Times New Roman"/>
                <a:cs typeface="Times New Roman"/>
              </a:rPr>
              <a:t>"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239032" y="2088603"/>
            <a:ext cx="8128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5" i="1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486847" y="2088603"/>
            <a:ext cx="8128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5" i="1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700680" y="2088603"/>
            <a:ext cx="8128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5" i="1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19420" y="1855231"/>
            <a:ext cx="17970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5" i="1">
                <a:latin typeface="Times New Roman"/>
                <a:cs typeface="Times New Roman"/>
              </a:rPr>
              <a:t>e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597648" y="1688513"/>
            <a:ext cx="200025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75">
                <a:latin typeface="Symbol"/>
                <a:cs typeface="Symbol"/>
              </a:rPr>
              <a:t></a:t>
            </a:r>
            <a:r>
              <a:rPr dirty="0" sz="1550" spc="5" i="1">
                <a:latin typeface="Times New Roman"/>
                <a:cs typeface="Times New Roman"/>
              </a:rPr>
              <a:t>t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984320" y="1688513"/>
            <a:ext cx="200025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80">
                <a:latin typeface="Symbol"/>
                <a:cs typeface="Symbol"/>
              </a:rPr>
              <a:t></a:t>
            </a:r>
            <a:r>
              <a:rPr dirty="0" sz="1550" spc="5" i="1">
                <a:latin typeface="Times New Roman"/>
                <a:cs typeface="Times New Roman"/>
              </a:rPr>
              <a:t>t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265325" y="1614521"/>
            <a:ext cx="15938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0">
                <a:latin typeface="Symbol"/>
                <a:cs typeface="Symbol"/>
              </a:rPr>
              <a:t>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650439" y="1614521"/>
            <a:ext cx="15938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0">
                <a:latin typeface="Symbol"/>
                <a:cs typeface="Symbol"/>
              </a:rPr>
              <a:t>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80312" y="1855231"/>
            <a:ext cx="109537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69315" algn="l"/>
              </a:tabLst>
            </a:pPr>
            <a:r>
              <a:rPr dirty="0" sz="2700" spc="85" i="1">
                <a:latin typeface="Times New Roman"/>
                <a:cs typeface="Times New Roman"/>
              </a:rPr>
              <a:t>i</a:t>
            </a:r>
            <a:r>
              <a:rPr dirty="0" sz="2700" spc="-30">
                <a:latin typeface="Times New Roman"/>
                <a:cs typeface="Times New Roman"/>
              </a:rPr>
              <a:t>(</a:t>
            </a:r>
            <a:r>
              <a:rPr dirty="0" sz="2700" spc="170" i="1">
                <a:latin typeface="Times New Roman"/>
                <a:cs typeface="Times New Roman"/>
              </a:rPr>
              <a:t>t</a:t>
            </a:r>
            <a:r>
              <a:rPr dirty="0" sz="2700" spc="10">
                <a:latin typeface="Times New Roman"/>
                <a:cs typeface="Times New Roman"/>
              </a:rPr>
              <a:t>)</a:t>
            </a:r>
            <a:r>
              <a:rPr dirty="0" sz="2700" spc="-80">
                <a:latin typeface="Times New Roman"/>
                <a:cs typeface="Times New Roman"/>
              </a:rPr>
              <a:t> </a:t>
            </a:r>
            <a:r>
              <a:rPr dirty="0" sz="2700" spc="20">
                <a:latin typeface="Symbol"/>
                <a:cs typeface="Symbol"/>
              </a:rPr>
              <a:t></a:t>
            </a:r>
            <a:r>
              <a:rPr dirty="0" sz="2700">
                <a:latin typeface="Times New Roman"/>
                <a:cs typeface="Times New Roman"/>
              </a:rPr>
              <a:t>	</a:t>
            </a:r>
            <a:r>
              <a:rPr dirty="0" sz="2700" spc="20" i="1">
                <a:latin typeface="Times New Roman"/>
                <a:cs typeface="Times New Roman"/>
              </a:rPr>
              <a:t>E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932398" y="1855231"/>
            <a:ext cx="181419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753745" algn="l"/>
                <a:tab pos="1584325" algn="l"/>
              </a:tabLst>
            </a:pPr>
            <a:r>
              <a:rPr dirty="0" sz="2700" spc="20">
                <a:latin typeface="Symbol"/>
                <a:cs typeface="Symbol"/>
              </a:rPr>
              <a:t></a:t>
            </a:r>
            <a:r>
              <a:rPr dirty="0" sz="2700" spc="295">
                <a:latin typeface="Times New Roman"/>
                <a:cs typeface="Times New Roman"/>
              </a:rPr>
              <a:t> </a:t>
            </a:r>
            <a:r>
              <a:rPr dirty="0" sz="2700" spc="20" i="1">
                <a:latin typeface="Times New Roman"/>
                <a:cs typeface="Times New Roman"/>
              </a:rPr>
              <a:t>E	</a:t>
            </a:r>
            <a:r>
              <a:rPr dirty="0" baseline="39094" sz="4050" spc="15">
                <a:latin typeface="Symbol"/>
                <a:cs typeface="Symbol"/>
              </a:rPr>
              <a:t></a:t>
            </a:r>
            <a:r>
              <a:rPr dirty="0" baseline="39094" sz="4050" spc="15">
                <a:latin typeface="Times New Roman"/>
                <a:cs typeface="Times New Roman"/>
              </a:rPr>
              <a:t>	</a:t>
            </a:r>
            <a:r>
              <a:rPr dirty="0" sz="2700" spc="20">
                <a:latin typeface="Symbol"/>
                <a:cs typeface="Symbol"/>
              </a:rPr>
              <a:t>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408265" y="1855231"/>
            <a:ext cx="1675764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88035" algn="l"/>
                <a:tab pos="1490980" algn="l"/>
              </a:tabLst>
            </a:pPr>
            <a:r>
              <a:rPr dirty="0" sz="2700" spc="15" i="1">
                <a:latin typeface="Times New Roman"/>
                <a:cs typeface="Times New Roman"/>
              </a:rPr>
              <a:t>e	</a:t>
            </a:r>
            <a:r>
              <a:rPr dirty="0" sz="2700" spc="20">
                <a:latin typeface="Symbol"/>
                <a:cs typeface="Symbol"/>
              </a:rPr>
              <a:t></a:t>
            </a:r>
            <a:r>
              <a:rPr dirty="0" sz="2700" spc="295">
                <a:latin typeface="Times New Roman"/>
                <a:cs typeface="Times New Roman"/>
              </a:rPr>
              <a:t> </a:t>
            </a:r>
            <a:r>
              <a:rPr dirty="0" sz="2700" spc="20" i="1">
                <a:latin typeface="Times New Roman"/>
                <a:cs typeface="Times New Roman"/>
              </a:rPr>
              <a:t>E	</a:t>
            </a:r>
            <a:r>
              <a:rPr dirty="0" baseline="39094" sz="4050" spc="15">
                <a:latin typeface="Symbol"/>
                <a:cs typeface="Symbol"/>
              </a:rPr>
              <a:t></a:t>
            </a:r>
            <a:endParaRPr baseline="39094" sz="4050">
              <a:latin typeface="Symbol"/>
              <a:cs typeface="Symbo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770770" y="1855231"/>
            <a:ext cx="21653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20">
                <a:latin typeface="Symbol"/>
                <a:cs typeface="Symbol"/>
              </a:rPr>
              <a:t>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673577" y="1928473"/>
            <a:ext cx="15938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0">
                <a:latin typeface="Symbol"/>
                <a:cs typeface="Symbol"/>
              </a:rPr>
              <a:t>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265325" y="1928473"/>
            <a:ext cx="15938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0">
                <a:latin typeface="Symbol"/>
                <a:cs typeface="Symbol"/>
              </a:rPr>
              <a:t>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886620" y="1928473"/>
            <a:ext cx="15938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0">
                <a:latin typeface="Symbol"/>
                <a:cs typeface="Symbol"/>
              </a:rPr>
              <a:t>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650439" y="1928473"/>
            <a:ext cx="15938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10">
                <a:latin typeface="Symbol"/>
                <a:cs typeface="Symbol"/>
              </a:rPr>
              <a:t>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450798" y="2123092"/>
            <a:ext cx="1981200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1235075" algn="l"/>
              </a:tabLst>
            </a:pPr>
            <a:r>
              <a:rPr dirty="0" sz="2700" spc="140" i="1">
                <a:latin typeface="Times New Roman"/>
                <a:cs typeface="Times New Roman"/>
              </a:rPr>
              <a:t>X</a:t>
            </a:r>
            <a:r>
              <a:rPr dirty="0" baseline="-25089" sz="2325" spc="209" i="1">
                <a:latin typeface="Times New Roman"/>
                <a:cs typeface="Times New Roman"/>
              </a:rPr>
              <a:t>d	</a:t>
            </a:r>
            <a:r>
              <a:rPr dirty="0" baseline="-14403" sz="4050" spc="15">
                <a:latin typeface="Symbol"/>
                <a:cs typeface="Symbol"/>
              </a:rPr>
              <a:t></a:t>
            </a:r>
            <a:r>
              <a:rPr dirty="0" baseline="-14403" sz="4050" spc="15">
                <a:latin typeface="Times New Roman"/>
                <a:cs typeface="Times New Roman"/>
              </a:rPr>
              <a:t> </a:t>
            </a:r>
            <a:r>
              <a:rPr dirty="0" sz="2700" spc="20" i="1">
                <a:latin typeface="Times New Roman"/>
                <a:cs typeface="Times New Roman"/>
              </a:rPr>
              <a:t>X</a:t>
            </a:r>
            <a:r>
              <a:rPr dirty="0" sz="2700" spc="40" i="1">
                <a:latin typeface="Times New Roman"/>
                <a:cs typeface="Times New Roman"/>
              </a:rPr>
              <a:t> </a:t>
            </a:r>
            <a:r>
              <a:rPr dirty="0" sz="2700">
                <a:latin typeface="Times New Roman"/>
                <a:cs typeface="Times New Roman"/>
              </a:rPr>
              <a:t>'</a:t>
            </a:r>
            <a:r>
              <a:rPr dirty="0" baseline="-25089" sz="2325" i="1">
                <a:latin typeface="Times New Roman"/>
                <a:cs typeface="Times New Roman"/>
              </a:rPr>
              <a:t>d</a:t>
            </a:r>
            <a:endParaRPr baseline="-25089" sz="2325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776152" y="2213959"/>
            <a:ext cx="67373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4403" sz="4050" spc="217" i="1">
                <a:latin typeface="Times New Roman"/>
                <a:cs typeface="Times New Roman"/>
              </a:rPr>
              <a:t>X</a:t>
            </a:r>
            <a:r>
              <a:rPr dirty="0" sz="1550" spc="145" i="1">
                <a:latin typeface="Times New Roman"/>
                <a:cs typeface="Times New Roman"/>
              </a:rPr>
              <a:t>d</a:t>
            </a:r>
            <a:r>
              <a:rPr dirty="0" sz="1550" spc="470" i="1">
                <a:latin typeface="Times New Roman"/>
                <a:cs typeface="Times New Roman"/>
              </a:rPr>
              <a:t> </a:t>
            </a:r>
            <a:r>
              <a:rPr dirty="0" sz="2700" spc="10">
                <a:latin typeface="Symbol"/>
                <a:cs typeface="Symbol"/>
              </a:rPr>
              <a:t>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848520" y="2123092"/>
            <a:ext cx="1998980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1231265" algn="l"/>
              </a:tabLst>
            </a:pPr>
            <a:r>
              <a:rPr dirty="0" baseline="-14403" sz="4050" spc="15">
                <a:latin typeface="Symbol"/>
                <a:cs typeface="Symbol"/>
              </a:rPr>
              <a:t></a:t>
            </a:r>
            <a:r>
              <a:rPr dirty="0" baseline="-14403" sz="4050" spc="120">
                <a:latin typeface="Times New Roman"/>
                <a:cs typeface="Times New Roman"/>
              </a:rPr>
              <a:t> </a:t>
            </a:r>
            <a:r>
              <a:rPr dirty="0" sz="2700" spc="20" i="1">
                <a:latin typeface="Times New Roman"/>
                <a:cs typeface="Times New Roman"/>
              </a:rPr>
              <a:t>X</a:t>
            </a:r>
            <a:r>
              <a:rPr dirty="0" sz="2700" spc="-75" i="1">
                <a:latin typeface="Times New Roman"/>
                <a:cs typeface="Times New Roman"/>
              </a:rPr>
              <a:t> </a:t>
            </a:r>
            <a:r>
              <a:rPr dirty="0" sz="2700" spc="-35">
                <a:latin typeface="Times New Roman"/>
                <a:cs typeface="Times New Roman"/>
              </a:rPr>
              <a:t>"</a:t>
            </a:r>
            <a:r>
              <a:rPr dirty="0" baseline="-25089" sz="2325" spc="-52" i="1">
                <a:latin typeface="Times New Roman"/>
                <a:cs typeface="Times New Roman"/>
              </a:rPr>
              <a:t>d	</a:t>
            </a:r>
            <a:r>
              <a:rPr dirty="0" sz="2700" spc="20" i="1">
                <a:latin typeface="Times New Roman"/>
                <a:cs typeface="Times New Roman"/>
              </a:rPr>
              <a:t>X </a:t>
            </a:r>
            <a:r>
              <a:rPr dirty="0" sz="2700">
                <a:latin typeface="Times New Roman"/>
                <a:cs typeface="Times New Roman"/>
              </a:rPr>
              <a:t>'</a:t>
            </a:r>
            <a:r>
              <a:rPr dirty="0" baseline="-25089" sz="2325" i="1">
                <a:latin typeface="Times New Roman"/>
                <a:cs typeface="Times New Roman"/>
              </a:rPr>
              <a:t>d</a:t>
            </a:r>
            <a:r>
              <a:rPr dirty="0" baseline="-25089" sz="2325" spc="150" i="1">
                <a:latin typeface="Times New Roman"/>
                <a:cs typeface="Times New Roman"/>
              </a:rPr>
              <a:t> </a:t>
            </a:r>
            <a:r>
              <a:rPr dirty="0" baseline="-14403" sz="4050" spc="15">
                <a:latin typeface="Symbol"/>
                <a:cs typeface="Symbol"/>
              </a:rPr>
              <a:t></a:t>
            </a:r>
            <a:endParaRPr baseline="-14403" sz="4050">
              <a:latin typeface="Symbol"/>
              <a:cs typeface="Symbo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5435600" y="2971736"/>
            <a:ext cx="2641600" cy="3522979"/>
          </a:xfrm>
          <a:custGeom>
            <a:avLst/>
            <a:gdLst/>
            <a:ahLst/>
            <a:cxnLst/>
            <a:rect l="l" t="t" r="r" b="b"/>
            <a:pathLst>
              <a:path w="2641600" h="3522979">
                <a:moveTo>
                  <a:pt x="0" y="3522726"/>
                </a:moveTo>
                <a:lnTo>
                  <a:pt x="2641600" y="3522726"/>
                </a:lnTo>
                <a:lnTo>
                  <a:pt x="2641600" y="0"/>
                </a:lnTo>
                <a:lnTo>
                  <a:pt x="0" y="0"/>
                </a:lnTo>
                <a:lnTo>
                  <a:pt x="0" y="3522726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508468" y="3339330"/>
            <a:ext cx="0" cy="452120"/>
          </a:xfrm>
          <a:custGeom>
            <a:avLst/>
            <a:gdLst/>
            <a:ahLst/>
            <a:cxnLst/>
            <a:rect l="l" t="t" r="r" b="b"/>
            <a:pathLst>
              <a:path w="0" h="452120">
                <a:moveTo>
                  <a:pt x="0" y="0"/>
                </a:moveTo>
                <a:lnTo>
                  <a:pt x="0" y="451793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769246" y="3339330"/>
            <a:ext cx="0" cy="452120"/>
          </a:xfrm>
          <a:custGeom>
            <a:avLst/>
            <a:gdLst/>
            <a:ahLst/>
            <a:cxnLst/>
            <a:rect l="l" t="t" r="r" b="b"/>
            <a:pathLst>
              <a:path w="0" h="452120">
                <a:moveTo>
                  <a:pt x="0" y="0"/>
                </a:moveTo>
                <a:lnTo>
                  <a:pt x="0" y="451793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246719" y="3884325"/>
            <a:ext cx="39370" cy="20955"/>
          </a:xfrm>
          <a:custGeom>
            <a:avLst/>
            <a:gdLst/>
            <a:ahLst/>
            <a:cxnLst/>
            <a:rect l="l" t="t" r="r" b="b"/>
            <a:pathLst>
              <a:path w="39370" h="20954">
                <a:moveTo>
                  <a:pt x="0" y="20690"/>
                </a:moveTo>
                <a:lnTo>
                  <a:pt x="39113" y="0"/>
                </a:lnTo>
              </a:path>
            </a:pathLst>
          </a:custGeom>
          <a:ln w="44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286618" y="3884325"/>
            <a:ext cx="91440" cy="148590"/>
          </a:xfrm>
          <a:custGeom>
            <a:avLst/>
            <a:gdLst/>
            <a:ahLst/>
            <a:cxnLst/>
            <a:rect l="l" t="t" r="r" b="b"/>
            <a:pathLst>
              <a:path w="91439" h="148589">
                <a:moveTo>
                  <a:pt x="0" y="0"/>
                </a:moveTo>
                <a:lnTo>
                  <a:pt x="91265" y="148040"/>
                </a:lnTo>
              </a:path>
            </a:pathLst>
          </a:custGeom>
          <a:ln w="4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377884" y="3638084"/>
            <a:ext cx="102235" cy="395605"/>
          </a:xfrm>
          <a:custGeom>
            <a:avLst/>
            <a:gdLst/>
            <a:ahLst/>
            <a:cxnLst/>
            <a:rect l="l" t="t" r="r" b="b"/>
            <a:pathLst>
              <a:path w="102235" h="395604">
                <a:moveTo>
                  <a:pt x="0" y="395067"/>
                </a:moveTo>
                <a:lnTo>
                  <a:pt x="102010" y="0"/>
                </a:lnTo>
              </a:path>
            </a:pathLst>
          </a:custGeom>
          <a:ln w="43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479895" y="3637297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 h="0">
                <a:moveTo>
                  <a:pt x="0" y="0"/>
                </a:moveTo>
                <a:lnTo>
                  <a:pt x="218598" y="0"/>
                </a:lnTo>
              </a:path>
            </a:pathLst>
          </a:custGeom>
          <a:ln w="4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227932" y="3613148"/>
            <a:ext cx="456565" cy="404495"/>
          </a:xfrm>
          <a:custGeom>
            <a:avLst/>
            <a:gdLst/>
            <a:ahLst/>
            <a:cxnLst/>
            <a:rect l="l" t="t" r="r" b="b"/>
            <a:pathLst>
              <a:path w="456565" h="404495">
                <a:moveTo>
                  <a:pt x="70636" y="268472"/>
                </a:moveTo>
                <a:lnTo>
                  <a:pt x="32987" y="268472"/>
                </a:lnTo>
                <a:lnTo>
                  <a:pt x="125792" y="404280"/>
                </a:lnTo>
                <a:lnTo>
                  <a:pt x="144203" y="404280"/>
                </a:lnTo>
                <a:lnTo>
                  <a:pt x="154433" y="364377"/>
                </a:lnTo>
                <a:lnTo>
                  <a:pt x="135752" y="364377"/>
                </a:lnTo>
                <a:lnTo>
                  <a:pt x="70636" y="268472"/>
                </a:lnTo>
                <a:close/>
              </a:path>
              <a:path w="456565" h="404495">
                <a:moveTo>
                  <a:pt x="456360" y="0"/>
                </a:moveTo>
                <a:lnTo>
                  <a:pt x="229342" y="0"/>
                </a:lnTo>
                <a:lnTo>
                  <a:pt x="135752" y="364377"/>
                </a:lnTo>
                <a:lnTo>
                  <a:pt x="154433" y="364377"/>
                </a:lnTo>
                <a:lnTo>
                  <a:pt x="243134" y="18394"/>
                </a:lnTo>
                <a:lnTo>
                  <a:pt x="456360" y="18394"/>
                </a:lnTo>
                <a:lnTo>
                  <a:pt x="456360" y="0"/>
                </a:lnTo>
                <a:close/>
              </a:path>
              <a:path w="456565" h="404495">
                <a:moveTo>
                  <a:pt x="52937" y="242404"/>
                </a:moveTo>
                <a:lnTo>
                  <a:pt x="0" y="271553"/>
                </a:lnTo>
                <a:lnTo>
                  <a:pt x="6126" y="282307"/>
                </a:lnTo>
                <a:lnTo>
                  <a:pt x="32987" y="268472"/>
                </a:lnTo>
                <a:lnTo>
                  <a:pt x="70636" y="268472"/>
                </a:lnTo>
                <a:lnTo>
                  <a:pt x="52937" y="242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190357" y="3564818"/>
            <a:ext cx="532130" cy="0"/>
          </a:xfrm>
          <a:custGeom>
            <a:avLst/>
            <a:gdLst/>
            <a:ahLst/>
            <a:cxnLst/>
            <a:rect l="l" t="t" r="r" b="b"/>
            <a:pathLst>
              <a:path w="532129" h="0">
                <a:moveTo>
                  <a:pt x="0" y="0"/>
                </a:moveTo>
                <a:lnTo>
                  <a:pt x="531541" y="0"/>
                </a:lnTo>
              </a:path>
            </a:pathLst>
          </a:custGeom>
          <a:ln w="19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172133" y="3065449"/>
            <a:ext cx="0" cy="452120"/>
          </a:xfrm>
          <a:custGeom>
            <a:avLst/>
            <a:gdLst/>
            <a:ahLst/>
            <a:cxnLst/>
            <a:rect l="l" t="t" r="r" b="b"/>
            <a:pathLst>
              <a:path w="0" h="452120">
                <a:moveTo>
                  <a:pt x="0" y="0"/>
                </a:moveTo>
                <a:lnTo>
                  <a:pt x="0" y="451793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597045" y="3065449"/>
            <a:ext cx="0" cy="452120"/>
          </a:xfrm>
          <a:custGeom>
            <a:avLst/>
            <a:gdLst/>
            <a:ahLst/>
            <a:cxnLst/>
            <a:rect l="l" t="t" r="r" b="b"/>
            <a:pathLst>
              <a:path w="0" h="452120">
                <a:moveTo>
                  <a:pt x="0" y="0"/>
                </a:moveTo>
                <a:lnTo>
                  <a:pt x="0" y="451793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128401" y="3564818"/>
            <a:ext cx="518159" cy="0"/>
          </a:xfrm>
          <a:custGeom>
            <a:avLst/>
            <a:gdLst/>
            <a:ahLst/>
            <a:cxnLst/>
            <a:rect l="l" t="t" r="r" b="b"/>
            <a:pathLst>
              <a:path w="518159" h="0">
                <a:moveTo>
                  <a:pt x="0" y="0"/>
                </a:moveTo>
                <a:lnTo>
                  <a:pt x="517749" y="0"/>
                </a:lnTo>
              </a:path>
            </a:pathLst>
          </a:custGeom>
          <a:ln w="19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508468" y="4523715"/>
            <a:ext cx="0" cy="452755"/>
          </a:xfrm>
          <a:custGeom>
            <a:avLst/>
            <a:gdLst/>
            <a:ahLst/>
            <a:cxnLst/>
            <a:rect l="l" t="t" r="r" b="b"/>
            <a:pathLst>
              <a:path w="0" h="452754">
                <a:moveTo>
                  <a:pt x="0" y="0"/>
                </a:moveTo>
                <a:lnTo>
                  <a:pt x="0" y="452610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870502" y="4523715"/>
            <a:ext cx="0" cy="452755"/>
          </a:xfrm>
          <a:custGeom>
            <a:avLst/>
            <a:gdLst/>
            <a:ahLst/>
            <a:cxnLst/>
            <a:rect l="l" t="t" r="r" b="b"/>
            <a:pathLst>
              <a:path w="0" h="452754">
                <a:moveTo>
                  <a:pt x="0" y="0"/>
                </a:moveTo>
                <a:lnTo>
                  <a:pt x="0" y="452610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351023" y="5069527"/>
            <a:ext cx="39370" cy="20955"/>
          </a:xfrm>
          <a:custGeom>
            <a:avLst/>
            <a:gdLst/>
            <a:ahLst/>
            <a:cxnLst/>
            <a:rect l="l" t="t" r="r" b="b"/>
            <a:pathLst>
              <a:path w="39370" h="20954">
                <a:moveTo>
                  <a:pt x="0" y="20721"/>
                </a:moveTo>
                <a:lnTo>
                  <a:pt x="39145" y="0"/>
                </a:lnTo>
              </a:path>
            </a:pathLst>
          </a:custGeom>
          <a:ln w="44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390922" y="5069527"/>
            <a:ext cx="92075" cy="149225"/>
          </a:xfrm>
          <a:custGeom>
            <a:avLst/>
            <a:gdLst/>
            <a:ahLst/>
            <a:cxnLst/>
            <a:rect l="l" t="t" r="r" b="b"/>
            <a:pathLst>
              <a:path w="92075" h="149225">
                <a:moveTo>
                  <a:pt x="0" y="0"/>
                </a:moveTo>
                <a:lnTo>
                  <a:pt x="92051" y="148826"/>
                </a:lnTo>
              </a:path>
            </a:pathLst>
          </a:custGeom>
          <a:ln w="4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482973" y="4821745"/>
            <a:ext cx="101600" cy="396875"/>
          </a:xfrm>
          <a:custGeom>
            <a:avLst/>
            <a:gdLst/>
            <a:ahLst/>
            <a:cxnLst/>
            <a:rect l="l" t="t" r="r" b="b"/>
            <a:pathLst>
              <a:path w="101600" h="396875">
                <a:moveTo>
                  <a:pt x="0" y="396608"/>
                </a:moveTo>
                <a:lnTo>
                  <a:pt x="101224" y="0"/>
                </a:lnTo>
              </a:path>
            </a:pathLst>
          </a:custGeom>
          <a:ln w="43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584198" y="4821745"/>
            <a:ext cx="219710" cy="0"/>
          </a:xfrm>
          <a:custGeom>
            <a:avLst/>
            <a:gdLst/>
            <a:ahLst/>
            <a:cxnLst/>
            <a:rect l="l" t="t" r="r" b="b"/>
            <a:pathLst>
              <a:path w="219709" h="0">
                <a:moveTo>
                  <a:pt x="0" y="0"/>
                </a:moveTo>
                <a:lnTo>
                  <a:pt x="219383" y="0"/>
                </a:lnTo>
              </a:path>
            </a:pathLst>
          </a:custGeom>
          <a:ln w="4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332235" y="4797564"/>
            <a:ext cx="456565" cy="405130"/>
          </a:xfrm>
          <a:custGeom>
            <a:avLst/>
            <a:gdLst/>
            <a:ahLst/>
            <a:cxnLst/>
            <a:rect l="l" t="t" r="r" b="b"/>
            <a:pathLst>
              <a:path w="456565" h="405129">
                <a:moveTo>
                  <a:pt x="70130" y="268503"/>
                </a:moveTo>
                <a:lnTo>
                  <a:pt x="32987" y="268503"/>
                </a:lnTo>
                <a:lnTo>
                  <a:pt x="125792" y="405066"/>
                </a:lnTo>
                <a:lnTo>
                  <a:pt x="144988" y="405066"/>
                </a:lnTo>
                <a:lnTo>
                  <a:pt x="155120" y="365163"/>
                </a:lnTo>
                <a:lnTo>
                  <a:pt x="135783" y="365163"/>
                </a:lnTo>
                <a:lnTo>
                  <a:pt x="70130" y="268503"/>
                </a:lnTo>
                <a:close/>
              </a:path>
              <a:path w="456565" h="405129">
                <a:moveTo>
                  <a:pt x="456392" y="0"/>
                </a:moveTo>
                <a:lnTo>
                  <a:pt x="229342" y="0"/>
                </a:lnTo>
                <a:lnTo>
                  <a:pt x="135783" y="365163"/>
                </a:lnTo>
                <a:lnTo>
                  <a:pt x="155120" y="365163"/>
                </a:lnTo>
                <a:lnTo>
                  <a:pt x="243166" y="18426"/>
                </a:lnTo>
                <a:lnTo>
                  <a:pt x="456392" y="18426"/>
                </a:lnTo>
                <a:lnTo>
                  <a:pt x="456392" y="0"/>
                </a:lnTo>
                <a:close/>
              </a:path>
              <a:path w="456565" h="405129">
                <a:moveTo>
                  <a:pt x="52937" y="243191"/>
                </a:moveTo>
                <a:lnTo>
                  <a:pt x="0" y="271585"/>
                </a:lnTo>
                <a:lnTo>
                  <a:pt x="6157" y="282307"/>
                </a:lnTo>
                <a:lnTo>
                  <a:pt x="32987" y="268503"/>
                </a:lnTo>
                <a:lnTo>
                  <a:pt x="70130" y="268503"/>
                </a:lnTo>
                <a:lnTo>
                  <a:pt x="52937" y="243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291582" y="4750020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698" y="0"/>
                </a:lnTo>
              </a:path>
            </a:pathLst>
          </a:custGeom>
          <a:ln w="19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346245" y="4249866"/>
            <a:ext cx="0" cy="452755"/>
          </a:xfrm>
          <a:custGeom>
            <a:avLst/>
            <a:gdLst/>
            <a:ahLst/>
            <a:cxnLst/>
            <a:rect l="l" t="t" r="r" b="b"/>
            <a:pathLst>
              <a:path w="0" h="452754">
                <a:moveTo>
                  <a:pt x="0" y="0"/>
                </a:moveTo>
                <a:lnTo>
                  <a:pt x="0" y="452579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771157" y="4249866"/>
            <a:ext cx="0" cy="452755"/>
          </a:xfrm>
          <a:custGeom>
            <a:avLst/>
            <a:gdLst/>
            <a:ahLst/>
            <a:cxnLst/>
            <a:rect l="l" t="t" r="r" b="b"/>
            <a:pathLst>
              <a:path w="0" h="452754">
                <a:moveTo>
                  <a:pt x="0" y="0"/>
                </a:moveTo>
                <a:lnTo>
                  <a:pt x="0" y="452579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235783" y="4750020"/>
            <a:ext cx="652145" cy="0"/>
          </a:xfrm>
          <a:custGeom>
            <a:avLst/>
            <a:gdLst/>
            <a:ahLst/>
            <a:cxnLst/>
            <a:rect l="l" t="t" r="r" b="b"/>
            <a:pathLst>
              <a:path w="652145" h="0">
                <a:moveTo>
                  <a:pt x="0" y="0"/>
                </a:moveTo>
                <a:lnTo>
                  <a:pt x="651961" y="0"/>
                </a:lnTo>
              </a:path>
            </a:pathLst>
          </a:custGeom>
          <a:ln w="19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508468" y="5708163"/>
            <a:ext cx="0" cy="452755"/>
          </a:xfrm>
          <a:custGeom>
            <a:avLst/>
            <a:gdLst/>
            <a:ahLst/>
            <a:cxnLst/>
            <a:rect l="l" t="t" r="r" b="b"/>
            <a:pathLst>
              <a:path w="0" h="452754">
                <a:moveTo>
                  <a:pt x="0" y="0"/>
                </a:moveTo>
                <a:lnTo>
                  <a:pt x="0" y="452610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930320" y="5708163"/>
            <a:ext cx="0" cy="452755"/>
          </a:xfrm>
          <a:custGeom>
            <a:avLst/>
            <a:gdLst/>
            <a:ahLst/>
            <a:cxnLst/>
            <a:rect l="l" t="t" r="r" b="b"/>
            <a:pathLst>
              <a:path w="0" h="452754">
                <a:moveTo>
                  <a:pt x="0" y="0"/>
                </a:moveTo>
                <a:lnTo>
                  <a:pt x="0" y="452610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400127" y="6253969"/>
            <a:ext cx="39370" cy="20955"/>
          </a:xfrm>
          <a:custGeom>
            <a:avLst/>
            <a:gdLst/>
            <a:ahLst/>
            <a:cxnLst/>
            <a:rect l="l" t="t" r="r" b="b"/>
            <a:pathLst>
              <a:path w="39370" h="20954">
                <a:moveTo>
                  <a:pt x="0" y="20712"/>
                </a:moveTo>
                <a:lnTo>
                  <a:pt x="39113" y="0"/>
                </a:lnTo>
              </a:path>
            </a:pathLst>
          </a:custGeom>
          <a:ln w="44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439995" y="6253969"/>
            <a:ext cx="91440" cy="148590"/>
          </a:xfrm>
          <a:custGeom>
            <a:avLst/>
            <a:gdLst/>
            <a:ahLst/>
            <a:cxnLst/>
            <a:rect l="l" t="t" r="r" b="b"/>
            <a:pathLst>
              <a:path w="91440" h="148589">
                <a:moveTo>
                  <a:pt x="0" y="0"/>
                </a:moveTo>
                <a:lnTo>
                  <a:pt x="91297" y="148052"/>
                </a:lnTo>
              </a:path>
            </a:pathLst>
          </a:custGeom>
          <a:ln w="4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531292" y="6007734"/>
            <a:ext cx="102235" cy="395605"/>
          </a:xfrm>
          <a:custGeom>
            <a:avLst/>
            <a:gdLst/>
            <a:ahLst/>
            <a:cxnLst/>
            <a:rect l="l" t="t" r="r" b="b"/>
            <a:pathLst>
              <a:path w="102234" h="395604">
                <a:moveTo>
                  <a:pt x="0" y="395054"/>
                </a:moveTo>
                <a:lnTo>
                  <a:pt x="102010" y="0"/>
                </a:lnTo>
              </a:path>
            </a:pathLst>
          </a:custGeom>
          <a:ln w="43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633303" y="6006948"/>
            <a:ext cx="220345" cy="0"/>
          </a:xfrm>
          <a:custGeom>
            <a:avLst/>
            <a:gdLst/>
            <a:ahLst/>
            <a:cxnLst/>
            <a:rect l="l" t="t" r="r" b="b"/>
            <a:pathLst>
              <a:path w="220345" h="0">
                <a:moveTo>
                  <a:pt x="0" y="0"/>
                </a:moveTo>
                <a:lnTo>
                  <a:pt x="220137" y="0"/>
                </a:lnTo>
              </a:path>
            </a:pathLst>
          </a:custGeom>
          <a:ln w="4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381340" y="5982013"/>
            <a:ext cx="456565" cy="405130"/>
          </a:xfrm>
          <a:custGeom>
            <a:avLst/>
            <a:gdLst/>
            <a:ahLst/>
            <a:cxnLst/>
            <a:rect l="l" t="t" r="r" b="b"/>
            <a:pathLst>
              <a:path w="456565" h="405129">
                <a:moveTo>
                  <a:pt x="70622" y="269271"/>
                </a:moveTo>
                <a:lnTo>
                  <a:pt x="32987" y="269271"/>
                </a:lnTo>
                <a:lnTo>
                  <a:pt x="125792" y="405051"/>
                </a:lnTo>
                <a:lnTo>
                  <a:pt x="144203" y="405051"/>
                </a:lnTo>
                <a:lnTo>
                  <a:pt x="154430" y="365160"/>
                </a:lnTo>
                <a:lnTo>
                  <a:pt x="135752" y="365160"/>
                </a:lnTo>
                <a:lnTo>
                  <a:pt x="70622" y="269271"/>
                </a:lnTo>
                <a:close/>
              </a:path>
              <a:path w="456565" h="405129">
                <a:moveTo>
                  <a:pt x="456360" y="0"/>
                </a:moveTo>
                <a:lnTo>
                  <a:pt x="229342" y="0"/>
                </a:lnTo>
                <a:lnTo>
                  <a:pt x="135752" y="365160"/>
                </a:lnTo>
                <a:lnTo>
                  <a:pt x="154430" y="365160"/>
                </a:lnTo>
                <a:lnTo>
                  <a:pt x="243134" y="19181"/>
                </a:lnTo>
                <a:lnTo>
                  <a:pt x="456360" y="19181"/>
                </a:lnTo>
                <a:lnTo>
                  <a:pt x="456360" y="0"/>
                </a:lnTo>
                <a:close/>
              </a:path>
              <a:path w="456565" h="405129">
                <a:moveTo>
                  <a:pt x="52905" y="243187"/>
                </a:moveTo>
                <a:lnTo>
                  <a:pt x="0" y="272340"/>
                </a:lnTo>
                <a:lnTo>
                  <a:pt x="6126" y="283078"/>
                </a:lnTo>
                <a:lnTo>
                  <a:pt x="32987" y="269271"/>
                </a:lnTo>
                <a:lnTo>
                  <a:pt x="70622" y="269271"/>
                </a:lnTo>
                <a:lnTo>
                  <a:pt x="52905" y="2431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351431" y="5934469"/>
            <a:ext cx="516255" cy="0"/>
          </a:xfrm>
          <a:custGeom>
            <a:avLst/>
            <a:gdLst/>
            <a:ahLst/>
            <a:cxnLst/>
            <a:rect l="l" t="t" r="r" b="b"/>
            <a:pathLst>
              <a:path w="516254" h="0">
                <a:moveTo>
                  <a:pt x="0" y="0"/>
                </a:moveTo>
                <a:lnTo>
                  <a:pt x="516178" y="0"/>
                </a:lnTo>
              </a:path>
            </a:pathLst>
          </a:custGeom>
          <a:ln w="19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413728" y="5434283"/>
            <a:ext cx="0" cy="452755"/>
          </a:xfrm>
          <a:custGeom>
            <a:avLst/>
            <a:gdLst/>
            <a:ahLst/>
            <a:cxnLst/>
            <a:rect l="l" t="t" r="r" b="b"/>
            <a:pathLst>
              <a:path w="0" h="452754">
                <a:moveTo>
                  <a:pt x="0" y="0"/>
                </a:moveTo>
                <a:lnTo>
                  <a:pt x="0" y="452610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838672" y="5434283"/>
            <a:ext cx="0" cy="452755"/>
          </a:xfrm>
          <a:custGeom>
            <a:avLst/>
            <a:gdLst/>
            <a:ahLst/>
            <a:cxnLst/>
            <a:rect l="l" t="t" r="r" b="b"/>
            <a:pathLst>
              <a:path w="0" h="452754">
                <a:moveTo>
                  <a:pt x="0" y="0"/>
                </a:moveTo>
                <a:lnTo>
                  <a:pt x="0" y="452610"/>
                </a:lnTo>
              </a:path>
            </a:pathLst>
          </a:custGeom>
          <a:ln w="19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273389" y="5934469"/>
            <a:ext cx="711835" cy="0"/>
          </a:xfrm>
          <a:custGeom>
            <a:avLst/>
            <a:gdLst/>
            <a:ahLst/>
            <a:cxnLst/>
            <a:rect l="l" t="t" r="r" b="b"/>
            <a:pathLst>
              <a:path w="711834" h="0">
                <a:moveTo>
                  <a:pt x="0" y="0"/>
                </a:moveTo>
                <a:lnTo>
                  <a:pt x="711779" y="0"/>
                </a:lnTo>
              </a:path>
            </a:pathLst>
          </a:custGeom>
          <a:ln w="19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7156691" y="3409008"/>
            <a:ext cx="788035" cy="3007360"/>
          </a:xfrm>
          <a:prstGeom prst="rect">
            <a:avLst/>
          </a:prstGeom>
        </p:spPr>
        <p:txBody>
          <a:bodyPr wrap="square" lIns="0" tIns="1682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25"/>
              </a:spcBef>
            </a:pPr>
            <a:r>
              <a:rPr dirty="0" sz="3000" spc="170" i="1">
                <a:latin typeface="Times New Roman"/>
                <a:cs typeface="Times New Roman"/>
              </a:rPr>
              <a:t>X</a:t>
            </a:r>
            <a:r>
              <a:rPr dirty="0" baseline="-24509" sz="2550" spc="254" i="1">
                <a:latin typeface="Times New Roman"/>
                <a:cs typeface="Times New Roman"/>
              </a:rPr>
              <a:t>d</a:t>
            </a:r>
            <a:endParaRPr baseline="-24509" sz="2550">
              <a:latin typeface="Times New Roman"/>
              <a:cs typeface="Times New Roman"/>
            </a:endParaRPr>
          </a:p>
          <a:p>
            <a:pPr marL="247650">
              <a:lnSpc>
                <a:spcPct val="100000"/>
              </a:lnSpc>
              <a:spcBef>
                <a:spcPts val="1225"/>
              </a:spcBef>
            </a:pPr>
            <a:r>
              <a:rPr dirty="0" sz="3000" spc="-25" i="1">
                <a:latin typeface="Times New Roman"/>
                <a:cs typeface="Times New Roman"/>
              </a:rPr>
              <a:t>E</a:t>
            </a:r>
            <a:r>
              <a:rPr dirty="0" baseline="-24509" sz="2550" spc="-37" i="1">
                <a:latin typeface="Times New Roman"/>
                <a:cs typeface="Times New Roman"/>
              </a:rPr>
              <a:t>i</a:t>
            </a:r>
            <a:endParaRPr baseline="-24509" sz="2550">
              <a:latin typeface="Times New Roman"/>
              <a:cs typeface="Times New Roman"/>
            </a:endParaRPr>
          </a:p>
          <a:p>
            <a:pPr marL="132715">
              <a:lnSpc>
                <a:spcPct val="100000"/>
              </a:lnSpc>
              <a:spcBef>
                <a:spcPts val="900"/>
              </a:spcBef>
            </a:pPr>
            <a:r>
              <a:rPr dirty="0" sz="3000" i="1">
                <a:latin typeface="Times New Roman"/>
                <a:cs typeface="Times New Roman"/>
              </a:rPr>
              <a:t>X</a:t>
            </a:r>
            <a:r>
              <a:rPr dirty="0" sz="3000" spc="50" i="1">
                <a:latin typeface="Times New Roman"/>
                <a:cs typeface="Times New Roman"/>
              </a:rPr>
              <a:t> </a:t>
            </a:r>
            <a:r>
              <a:rPr dirty="0" sz="3000" spc="5">
                <a:latin typeface="Times New Roman"/>
                <a:cs typeface="Times New Roman"/>
              </a:rPr>
              <a:t>'</a:t>
            </a:r>
            <a:r>
              <a:rPr dirty="0" baseline="-24509" sz="2550" spc="7" i="1">
                <a:latin typeface="Times New Roman"/>
                <a:cs typeface="Times New Roman"/>
              </a:rPr>
              <a:t>d</a:t>
            </a:r>
            <a:endParaRPr baseline="-24509" sz="2550">
              <a:latin typeface="Times New Roman"/>
              <a:cs typeface="Times New Roman"/>
            </a:endParaRPr>
          </a:p>
          <a:p>
            <a:pPr marL="170180" marR="30480" indent="145415">
              <a:lnSpc>
                <a:spcPct val="125000"/>
              </a:lnSpc>
              <a:spcBef>
                <a:spcPts val="325"/>
              </a:spcBef>
            </a:pPr>
            <a:r>
              <a:rPr dirty="0" sz="3000" spc="-25" i="1">
                <a:latin typeface="Times New Roman"/>
                <a:cs typeface="Times New Roman"/>
              </a:rPr>
              <a:t>E</a:t>
            </a:r>
            <a:r>
              <a:rPr dirty="0" baseline="-24509" sz="2550" spc="-37" i="1">
                <a:latin typeface="Times New Roman"/>
                <a:cs typeface="Times New Roman"/>
              </a:rPr>
              <a:t>i  </a:t>
            </a:r>
            <a:r>
              <a:rPr dirty="0" sz="3000" i="1">
                <a:latin typeface="Times New Roman"/>
                <a:cs typeface="Times New Roman"/>
              </a:rPr>
              <a:t>X</a:t>
            </a:r>
            <a:r>
              <a:rPr dirty="0" sz="3000" spc="-140" i="1">
                <a:latin typeface="Times New Roman"/>
                <a:cs typeface="Times New Roman"/>
              </a:rPr>
              <a:t> </a:t>
            </a:r>
            <a:r>
              <a:rPr dirty="0" sz="3000" spc="-30">
                <a:latin typeface="Times New Roman"/>
                <a:cs typeface="Times New Roman"/>
              </a:rPr>
              <a:t>"</a:t>
            </a:r>
            <a:r>
              <a:rPr dirty="0" baseline="-24509" sz="2550" spc="-44" i="1">
                <a:latin typeface="Times New Roman"/>
                <a:cs typeface="Times New Roman"/>
              </a:rPr>
              <a:t>d</a:t>
            </a:r>
            <a:endParaRPr baseline="-24509" sz="2550">
              <a:latin typeface="Times New Roman"/>
              <a:cs typeface="Times New Roman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541359" y="3026336"/>
            <a:ext cx="201485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344170" algn="l"/>
                <a:tab pos="1688464" algn="l"/>
              </a:tabLst>
            </a:pPr>
            <a:r>
              <a:rPr dirty="0" baseline="-35185" sz="4500" i="1">
                <a:latin typeface="Times New Roman"/>
                <a:cs typeface="Times New Roman"/>
              </a:rPr>
              <a:t>I	</a:t>
            </a:r>
            <a:r>
              <a:rPr dirty="0" baseline="-35185" sz="4500">
                <a:latin typeface="Symbol"/>
                <a:cs typeface="Symbol"/>
              </a:rPr>
              <a:t></a:t>
            </a:r>
            <a:r>
              <a:rPr dirty="0" baseline="-35185" sz="4500" spc="202">
                <a:latin typeface="Times New Roman"/>
                <a:cs typeface="Times New Roman"/>
              </a:rPr>
              <a:t> </a:t>
            </a:r>
            <a:r>
              <a:rPr dirty="0" sz="3000" spc="-20">
                <a:latin typeface="Times New Roman"/>
                <a:cs typeface="Times New Roman"/>
              </a:rPr>
              <a:t>o-a</a:t>
            </a:r>
            <a:r>
              <a:rPr dirty="0" sz="3000" spc="325">
                <a:latin typeface="Times New Roman"/>
                <a:cs typeface="Times New Roman"/>
              </a:rPr>
              <a:t> </a:t>
            </a:r>
            <a:r>
              <a:rPr dirty="0" baseline="-35185" sz="4500">
                <a:latin typeface="Symbol"/>
                <a:cs typeface="Symbol"/>
              </a:rPr>
              <a:t></a:t>
            </a:r>
            <a:r>
              <a:rPr dirty="0" baseline="-35185" sz="4500">
                <a:latin typeface="Times New Roman"/>
                <a:cs typeface="Times New Roman"/>
              </a:rPr>
              <a:t>	</a:t>
            </a:r>
            <a:r>
              <a:rPr dirty="0" baseline="4629" sz="4500" spc="-37" i="1">
                <a:latin typeface="Times New Roman"/>
                <a:cs typeface="Times New Roman"/>
              </a:rPr>
              <a:t>E</a:t>
            </a:r>
            <a:r>
              <a:rPr dirty="0" baseline="-16339" sz="2550" spc="-37" i="1">
                <a:latin typeface="Times New Roman"/>
                <a:cs typeface="Times New Roman"/>
              </a:rPr>
              <a:t>i</a:t>
            </a:r>
            <a:endParaRPr baseline="-16339" sz="255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5541359" y="3593247"/>
            <a:ext cx="1675130" cy="28530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9165">
              <a:lnSpc>
                <a:spcPct val="100000"/>
              </a:lnSpc>
              <a:spcBef>
                <a:spcPts val="105"/>
              </a:spcBef>
            </a:pPr>
            <a:r>
              <a:rPr dirty="0" sz="3000">
                <a:latin typeface="Times New Roman"/>
                <a:cs typeface="Times New Roman"/>
              </a:rPr>
              <a:t>2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Times New Roman"/>
              <a:cs typeface="Times New Roman"/>
            </a:endParaRPr>
          </a:p>
          <a:p>
            <a:pPr marL="25400">
              <a:lnSpc>
                <a:spcPts val="3090"/>
              </a:lnSpc>
            </a:pPr>
            <a:r>
              <a:rPr dirty="0" sz="3000" i="1">
                <a:latin typeface="Times New Roman"/>
                <a:cs typeface="Times New Roman"/>
              </a:rPr>
              <a:t>I </a:t>
            </a:r>
            <a:r>
              <a:rPr dirty="0" sz="3000" spc="-5">
                <a:latin typeface="Times New Roman"/>
                <a:cs typeface="Times New Roman"/>
              </a:rPr>
              <a:t>' 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baseline="35185" sz="4500" spc="-30">
                <a:latin typeface="Times New Roman"/>
                <a:cs typeface="Times New Roman"/>
              </a:rPr>
              <a:t>o-b</a:t>
            </a:r>
            <a:r>
              <a:rPr dirty="0" baseline="35185" sz="4500" spc="-33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  <a:p>
            <a:pPr marL="1043940">
              <a:lnSpc>
                <a:spcPts val="3090"/>
              </a:lnSpc>
            </a:pPr>
            <a:r>
              <a:rPr dirty="0" sz="3000">
                <a:latin typeface="Times New Roman"/>
                <a:cs typeface="Times New Roman"/>
              </a:rPr>
              <a:t>2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Times New Roman"/>
              <a:cs typeface="Times New Roman"/>
            </a:endParaRPr>
          </a:p>
          <a:p>
            <a:pPr marL="25400">
              <a:lnSpc>
                <a:spcPts val="3090"/>
              </a:lnSpc>
            </a:pPr>
            <a:r>
              <a:rPr dirty="0" sz="3000" i="1">
                <a:latin typeface="Times New Roman"/>
                <a:cs typeface="Times New Roman"/>
              </a:rPr>
              <a:t>I </a:t>
            </a:r>
            <a:r>
              <a:rPr dirty="0" sz="3000">
                <a:latin typeface="Times New Roman"/>
                <a:cs typeface="Times New Roman"/>
              </a:rPr>
              <a:t>" 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baseline="35185" sz="4500" spc="-30">
                <a:latin typeface="Times New Roman"/>
                <a:cs typeface="Times New Roman"/>
              </a:rPr>
              <a:t>o-c</a:t>
            </a:r>
            <a:r>
              <a:rPr dirty="0" baseline="35185" sz="4500" spc="-682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  <a:p>
            <a:pPr marL="1092835">
              <a:lnSpc>
                <a:spcPts val="3090"/>
              </a:lnSpc>
            </a:pPr>
            <a:r>
              <a:rPr dirty="0" sz="3000">
                <a:latin typeface="Times New Roman"/>
                <a:cs typeface="Times New Roman"/>
              </a:rPr>
              <a:t>2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99123"/>
            <a:ext cx="578231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000FF"/>
                </a:solidFill>
              </a:rPr>
              <a:t>Falla simétrica </a:t>
            </a:r>
            <a:r>
              <a:rPr dirty="0">
                <a:solidFill>
                  <a:srgbClr val="0000FF"/>
                </a:solidFill>
              </a:rPr>
              <a:t>con</a:t>
            </a:r>
            <a:r>
              <a:rPr dirty="0" spc="-60">
                <a:solidFill>
                  <a:srgbClr val="0000FF"/>
                </a:solidFill>
              </a:rPr>
              <a:t> </a:t>
            </a:r>
            <a:r>
              <a:rPr dirty="0">
                <a:solidFill>
                  <a:srgbClr val="0000FF"/>
                </a:solidFill>
              </a:rPr>
              <a:t>generador  </a:t>
            </a:r>
            <a:r>
              <a:rPr dirty="0" spc="-5">
                <a:solidFill>
                  <a:srgbClr val="0000FF"/>
                </a:solidFill>
              </a:rPr>
              <a:t>y motor</a:t>
            </a:r>
            <a:r>
              <a:rPr dirty="0" spc="-30">
                <a:solidFill>
                  <a:srgbClr val="0000FF"/>
                </a:solidFill>
              </a:rPr>
              <a:t> </a:t>
            </a:r>
            <a:r>
              <a:rPr dirty="0">
                <a:solidFill>
                  <a:srgbClr val="0000FF"/>
                </a:solidFill>
              </a:rPr>
              <a:t>sincrónico</a:t>
            </a:r>
          </a:p>
        </p:txBody>
      </p:sp>
      <p:sp>
        <p:nvSpPr>
          <p:cNvPr id="3" name="object 3"/>
          <p:cNvSpPr/>
          <p:nvPr/>
        </p:nvSpPr>
        <p:spPr>
          <a:xfrm>
            <a:off x="6324600" y="261937"/>
            <a:ext cx="1485900" cy="1114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7340" y="1704975"/>
            <a:ext cx="7999730" cy="3684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Un </a:t>
            </a:r>
            <a:r>
              <a:rPr dirty="0" sz="2400" spc="-20">
                <a:latin typeface="Arial Rounded MT Bold"/>
                <a:cs typeface="Arial Rounded MT Bold"/>
              </a:rPr>
              <a:t>generador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5">
                <a:latin typeface="Arial Rounded MT Bold"/>
                <a:cs typeface="Arial Rounded MT Bold"/>
              </a:rPr>
              <a:t>un </a:t>
            </a:r>
            <a:r>
              <a:rPr dirty="0" sz="2400">
                <a:latin typeface="Arial Rounded MT Bold"/>
                <a:cs typeface="Arial Rounded MT Bold"/>
              </a:rPr>
              <a:t>motor </a:t>
            </a:r>
            <a:r>
              <a:rPr dirty="0" sz="2400" spc="-15">
                <a:latin typeface="Arial Rounded MT Bold"/>
                <a:cs typeface="Arial Rounded MT Bold"/>
              </a:rPr>
              <a:t>sincrónico, </a:t>
            </a:r>
            <a:r>
              <a:rPr dirty="0" sz="2400">
                <a:latin typeface="Arial Rounded MT Bold"/>
                <a:cs typeface="Arial Rounded MT Bold"/>
              </a:rPr>
              <a:t>con </a:t>
            </a:r>
            <a:r>
              <a:rPr dirty="0" sz="2400" spc="-5">
                <a:latin typeface="Arial Rounded MT Bold"/>
                <a:cs typeface="Arial Rounded MT Bold"/>
              </a:rPr>
              <a:t>los </a:t>
            </a:r>
            <a:r>
              <a:rPr dirty="0" sz="2400">
                <a:latin typeface="Arial Rounded MT Bold"/>
                <a:cs typeface="Arial Rounded MT Bold"/>
              </a:rPr>
              <a:t>mismos  </a:t>
            </a:r>
            <a:r>
              <a:rPr dirty="0" sz="2400" spc="-20">
                <a:latin typeface="Arial Rounded MT Bold"/>
                <a:cs typeface="Arial Rounded MT Bold"/>
              </a:rPr>
              <a:t>datos </a:t>
            </a:r>
            <a:r>
              <a:rPr dirty="0" sz="2400" spc="-5">
                <a:latin typeface="Arial Rounded MT Bold"/>
                <a:cs typeface="Arial Rounded MT Bold"/>
              </a:rPr>
              <a:t>nominales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30 </a:t>
            </a:r>
            <a:r>
              <a:rPr dirty="0" sz="2400" spc="-40">
                <a:latin typeface="Arial Rounded MT Bold"/>
                <a:cs typeface="Arial Rounded MT Bold"/>
              </a:rPr>
              <a:t>MVA</a:t>
            </a:r>
            <a:r>
              <a:rPr dirty="0" sz="2400" spc="52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13.2 </a:t>
            </a:r>
            <a:r>
              <a:rPr dirty="0" sz="2400" spc="-95">
                <a:latin typeface="Arial Rounded MT Bold"/>
                <a:cs typeface="Arial Rounded MT Bold"/>
              </a:rPr>
              <a:t>kV, </a:t>
            </a:r>
            <a:r>
              <a:rPr dirty="0" sz="2400" spc="-5">
                <a:latin typeface="Arial Rounded MT Bold"/>
                <a:cs typeface="Arial Rounded MT Bold"/>
              </a:rPr>
              <a:t>Xd”= </a:t>
            </a:r>
            <a:r>
              <a:rPr dirty="0" sz="2400" spc="-10">
                <a:latin typeface="Arial Rounded MT Bold"/>
                <a:cs typeface="Arial Rounded MT Bold"/>
              </a:rPr>
              <a:t>20%,  ambos </a:t>
            </a:r>
            <a:r>
              <a:rPr dirty="0" sz="2400" spc="5">
                <a:latin typeface="Arial Rounded MT Bold"/>
                <a:cs typeface="Arial Rounded MT Bold"/>
              </a:rPr>
              <a:t>se </a:t>
            </a:r>
            <a:r>
              <a:rPr dirty="0" sz="2400" spc="-5">
                <a:latin typeface="Arial Rounded MT Bold"/>
                <a:cs typeface="Arial Rounded MT Bold"/>
              </a:rPr>
              <a:t>conectan por </a:t>
            </a:r>
            <a:r>
              <a:rPr dirty="0" sz="2400">
                <a:latin typeface="Arial Rounded MT Bold"/>
                <a:cs typeface="Arial Rounded MT Bold"/>
              </a:rPr>
              <a:t>medio de </a:t>
            </a:r>
            <a:r>
              <a:rPr dirty="0" sz="2400" spc="-5">
                <a:latin typeface="Arial Rounded MT Bold"/>
                <a:cs typeface="Arial Rounded MT Bold"/>
              </a:rPr>
              <a:t>una línea </a:t>
            </a:r>
            <a:r>
              <a:rPr dirty="0" sz="2400" spc="-10">
                <a:latin typeface="Arial Rounded MT Bold"/>
                <a:cs typeface="Arial Rounded MT Bold"/>
              </a:rPr>
              <a:t>con  </a:t>
            </a:r>
            <a:r>
              <a:rPr dirty="0" sz="2400" spc="-15">
                <a:latin typeface="Arial Rounded MT Bold"/>
                <a:cs typeface="Arial Rounded MT Bold"/>
              </a:rPr>
              <a:t>reactancia </a:t>
            </a:r>
            <a:r>
              <a:rPr dirty="0" sz="2400" spc="-5">
                <a:latin typeface="Arial Rounded MT Bold"/>
                <a:cs typeface="Arial Rounded MT Bold"/>
              </a:rPr>
              <a:t>de </a:t>
            </a:r>
            <a:r>
              <a:rPr dirty="0" sz="2400">
                <a:latin typeface="Arial Rounded MT Bold"/>
                <a:cs typeface="Arial Rounded MT Bold"/>
              </a:rPr>
              <a:t>10% </a:t>
            </a:r>
            <a:r>
              <a:rPr dirty="0" sz="2400" spc="-15">
                <a:latin typeface="Arial Rounded MT Bold"/>
                <a:cs typeface="Arial Rounded MT Bold"/>
              </a:rPr>
              <a:t>sobre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5">
                <a:latin typeface="Arial Rounded MT Bold"/>
                <a:cs typeface="Arial Rounded MT Bold"/>
              </a:rPr>
              <a:t>base de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20">
                <a:latin typeface="Arial Rounded MT Bold"/>
                <a:cs typeface="Arial Rounded MT Bold"/>
              </a:rPr>
              <a:t>máquinas. </a:t>
            </a:r>
            <a:r>
              <a:rPr dirty="0" sz="2400" spc="-5">
                <a:latin typeface="Arial Rounded MT Bold"/>
                <a:cs typeface="Arial Rounded MT Bold"/>
              </a:rPr>
              <a:t>El  motor toma 20 </a:t>
            </a:r>
            <a:r>
              <a:rPr dirty="0" sz="2400" spc="10">
                <a:latin typeface="Arial Rounded MT Bold"/>
                <a:cs typeface="Arial Rounded MT Bold"/>
              </a:rPr>
              <a:t>MW </a:t>
            </a:r>
            <a:r>
              <a:rPr dirty="0" sz="2400">
                <a:latin typeface="Arial Rounded MT Bold"/>
                <a:cs typeface="Arial Rounded MT Bold"/>
              </a:rPr>
              <a:t>a </a:t>
            </a:r>
            <a:r>
              <a:rPr dirty="0" sz="2400" spc="-30">
                <a:latin typeface="Arial Rounded MT Bold"/>
                <a:cs typeface="Arial Rounded MT Bold"/>
              </a:rPr>
              <a:t>p.f.=0.8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>
                <a:latin typeface="Arial Rounded MT Bold"/>
                <a:cs typeface="Arial Rounded MT Bold"/>
              </a:rPr>
              <a:t>adelanto y la </a:t>
            </a:r>
            <a:r>
              <a:rPr dirty="0" sz="2400" spc="-5">
                <a:latin typeface="Arial Rounded MT Bold"/>
                <a:cs typeface="Arial Rounded MT Bold"/>
              </a:rPr>
              <a:t>tensión  en terminales es de 12.8 </a:t>
            </a:r>
            <a:r>
              <a:rPr dirty="0" sz="2400" spc="-105">
                <a:latin typeface="Arial Rounded MT Bold"/>
                <a:cs typeface="Arial Rounded MT Bold"/>
              </a:rPr>
              <a:t>kV. </a:t>
            </a:r>
            <a:r>
              <a:rPr dirty="0" sz="2400" spc="-20">
                <a:latin typeface="Arial Rounded MT Bold"/>
                <a:cs typeface="Arial Rounded MT Bold"/>
              </a:rPr>
              <a:t>Ocurre </a:t>
            </a:r>
            <a:r>
              <a:rPr dirty="0" sz="2400" spc="-10">
                <a:latin typeface="Arial Rounded MT Bold"/>
                <a:cs typeface="Arial Rounded MT Bold"/>
              </a:rPr>
              <a:t>una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falla  simétrica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5">
                <a:latin typeface="Arial Rounded MT Bold"/>
                <a:cs typeface="Arial Rounded MT Bold"/>
              </a:rPr>
              <a:t>terminales </a:t>
            </a:r>
            <a:r>
              <a:rPr dirty="0" sz="2400" spc="5">
                <a:latin typeface="Arial Rounded MT Bold"/>
                <a:cs typeface="Arial Rounded MT Bold"/>
              </a:rPr>
              <a:t>del </a:t>
            </a:r>
            <a:r>
              <a:rPr dirty="0" sz="2400" spc="-55">
                <a:latin typeface="Arial Rounded MT Bold"/>
                <a:cs typeface="Arial Rounded MT Bold"/>
              </a:rPr>
              <a:t>motor. </a:t>
            </a:r>
            <a:r>
              <a:rPr dirty="0" sz="2400" spc="-10">
                <a:latin typeface="Arial Rounded MT Bold"/>
                <a:cs typeface="Arial Rounded MT Bold"/>
              </a:rPr>
              <a:t>Encontrar  </a:t>
            </a:r>
            <a:r>
              <a:rPr dirty="0" sz="2400" spc="-15">
                <a:latin typeface="Arial Rounded MT Bold"/>
                <a:cs typeface="Arial Rounded MT Bold"/>
              </a:rPr>
              <a:t>durante</a:t>
            </a:r>
            <a:r>
              <a:rPr dirty="0" sz="2400" spc="57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10">
                <a:latin typeface="Arial Rounded MT Bold"/>
                <a:cs typeface="Arial Rounded MT Bold"/>
              </a:rPr>
              <a:t>falla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10">
                <a:latin typeface="Arial Rounded MT Bold"/>
                <a:cs typeface="Arial Rounded MT Bold"/>
              </a:rPr>
              <a:t>corriente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subtransitoria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 spc="-10">
                <a:latin typeface="Arial Rounded MT Bold"/>
                <a:cs typeface="Arial Rounded MT Bold"/>
              </a:rPr>
              <a:t>el  </a:t>
            </a:r>
            <a:r>
              <a:rPr dirty="0" sz="2400" spc="-45">
                <a:latin typeface="Arial Rounded MT Bold"/>
                <a:cs typeface="Arial Rounded MT Bold"/>
              </a:rPr>
              <a:t>generador, </a:t>
            </a:r>
            <a:r>
              <a:rPr dirty="0" sz="2400" spc="-50">
                <a:latin typeface="Arial Rounded MT Bold"/>
                <a:cs typeface="Arial Rounded MT Bold"/>
              </a:rPr>
              <a:t>motor, </a:t>
            </a:r>
            <a:r>
              <a:rPr dirty="0" sz="2400">
                <a:latin typeface="Arial Rounded MT Bold"/>
                <a:cs typeface="Arial Rounded MT Bold"/>
              </a:rPr>
              <a:t>y de </a:t>
            </a:r>
            <a:r>
              <a:rPr dirty="0" sz="2400" spc="-10">
                <a:latin typeface="Arial Rounded MT Bold"/>
                <a:cs typeface="Arial Rounded MT Bold"/>
              </a:rPr>
              <a:t>falla </a:t>
            </a:r>
            <a:r>
              <a:rPr dirty="0" sz="2400" spc="-5">
                <a:latin typeface="Arial Rounded MT Bold"/>
                <a:cs typeface="Arial Rounded MT Bold"/>
              </a:rPr>
              <a:t>usando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5">
                <a:latin typeface="Arial Rounded MT Bold"/>
                <a:cs typeface="Arial Rounded MT Bold"/>
              </a:rPr>
              <a:t>tensiones  </a:t>
            </a:r>
            <a:r>
              <a:rPr dirty="0" sz="2400" spc="-10">
                <a:latin typeface="Arial Rounded MT Bold"/>
                <a:cs typeface="Arial Rounded MT Bold"/>
              </a:rPr>
              <a:t>internas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20">
                <a:latin typeface="Arial Rounded MT Bold"/>
                <a:cs typeface="Arial Rounded MT Bold"/>
              </a:rPr>
              <a:t>máquinas.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374015"/>
            <a:ext cx="7374255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Falla simétrica </a:t>
            </a:r>
            <a:r>
              <a:rPr dirty="0"/>
              <a:t>con </a:t>
            </a:r>
            <a:r>
              <a:rPr dirty="0" spc="-5"/>
              <a:t>generador y</a:t>
            </a:r>
            <a:r>
              <a:rPr dirty="0" spc="-70"/>
              <a:t> </a:t>
            </a:r>
            <a:r>
              <a:rPr dirty="0" spc="-5"/>
              <a:t>motor  </a:t>
            </a:r>
            <a:r>
              <a:rPr dirty="0"/>
              <a:t>sincrónico</a:t>
            </a:r>
          </a:p>
        </p:txBody>
      </p:sp>
      <p:sp>
        <p:nvSpPr>
          <p:cNvPr id="3" name="object 3"/>
          <p:cNvSpPr/>
          <p:nvPr/>
        </p:nvSpPr>
        <p:spPr>
          <a:xfrm>
            <a:off x="2362200" y="5334000"/>
            <a:ext cx="4067175" cy="986155"/>
          </a:xfrm>
          <a:custGeom>
            <a:avLst/>
            <a:gdLst/>
            <a:ahLst/>
            <a:cxnLst/>
            <a:rect l="l" t="t" r="r" b="b"/>
            <a:pathLst>
              <a:path w="4067175" h="986154">
                <a:moveTo>
                  <a:pt x="0" y="985837"/>
                </a:moveTo>
                <a:lnTo>
                  <a:pt x="4067175" y="985837"/>
                </a:lnTo>
                <a:lnTo>
                  <a:pt x="4067175" y="0"/>
                </a:lnTo>
                <a:lnTo>
                  <a:pt x="0" y="0"/>
                </a:lnTo>
                <a:lnTo>
                  <a:pt x="0" y="985837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96866" y="5843477"/>
            <a:ext cx="667385" cy="0"/>
          </a:xfrm>
          <a:custGeom>
            <a:avLst/>
            <a:gdLst/>
            <a:ahLst/>
            <a:cxnLst/>
            <a:rect l="l" t="t" r="r" b="b"/>
            <a:pathLst>
              <a:path w="667385" h="0">
                <a:moveTo>
                  <a:pt x="0" y="0"/>
                </a:moveTo>
                <a:lnTo>
                  <a:pt x="667282" y="0"/>
                </a:lnTo>
              </a:path>
            </a:pathLst>
          </a:custGeom>
          <a:ln w="18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179058" y="5842523"/>
            <a:ext cx="69024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5">
                <a:latin typeface="Times New Roman"/>
                <a:cs typeface="Times New Roman"/>
              </a:rPr>
              <a:t>13</a:t>
            </a:r>
            <a:r>
              <a:rPr dirty="0" sz="3000" spc="5">
                <a:latin typeface="Times New Roman"/>
                <a:cs typeface="Times New Roman"/>
              </a:rPr>
              <a:t>.</a:t>
            </a:r>
            <a:r>
              <a:rPr dirty="0" sz="3000" spc="45">
                <a:latin typeface="Times New Roman"/>
                <a:cs typeface="Times New Roman"/>
              </a:rPr>
              <a:t>2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47397" y="5803557"/>
            <a:ext cx="7620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750" spc="10" i="1">
                <a:latin typeface="Times New Roman"/>
                <a:cs typeface="Times New Roman"/>
              </a:rPr>
              <a:t>f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5800" y="5544228"/>
            <a:ext cx="408051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43560" algn="l"/>
                <a:tab pos="3463290" algn="l"/>
              </a:tabLst>
            </a:pPr>
            <a:r>
              <a:rPr dirty="0" sz="3000" spc="60" i="1">
                <a:latin typeface="Times New Roman"/>
                <a:cs typeface="Times New Roman"/>
              </a:rPr>
              <a:t>V	</a:t>
            </a:r>
            <a:r>
              <a:rPr dirty="0" sz="3000" spc="50">
                <a:latin typeface="Symbol"/>
                <a:cs typeface="Symbol"/>
              </a:rPr>
              <a:t></a:t>
            </a:r>
            <a:r>
              <a:rPr dirty="0" sz="3000" spc="50">
                <a:latin typeface="Times New Roman"/>
                <a:cs typeface="Times New Roman"/>
              </a:rPr>
              <a:t> </a:t>
            </a:r>
            <a:r>
              <a:rPr dirty="0" baseline="35185" sz="4500" spc="22">
                <a:latin typeface="Times New Roman"/>
                <a:cs typeface="Times New Roman"/>
              </a:rPr>
              <a:t>12.8</a:t>
            </a:r>
            <a:r>
              <a:rPr dirty="0" baseline="35185" sz="4500" spc="-179">
                <a:latin typeface="Times New Roman"/>
                <a:cs typeface="Times New Roman"/>
              </a:rPr>
              <a:t> </a:t>
            </a:r>
            <a:r>
              <a:rPr dirty="0" sz="3000" spc="50">
                <a:latin typeface="Symbol"/>
                <a:cs typeface="Symbol"/>
              </a:rPr>
              <a:t></a:t>
            </a:r>
            <a:r>
              <a:rPr dirty="0" sz="3000" spc="-120">
                <a:latin typeface="Times New Roman"/>
                <a:cs typeface="Times New Roman"/>
              </a:rPr>
              <a:t> </a:t>
            </a:r>
            <a:r>
              <a:rPr dirty="0" sz="3000" spc="25">
                <a:latin typeface="Times New Roman"/>
                <a:cs typeface="Times New Roman"/>
              </a:rPr>
              <a:t>0.97</a:t>
            </a:r>
            <a:r>
              <a:rPr dirty="0" sz="3000" spc="25">
                <a:latin typeface="Symbol"/>
                <a:cs typeface="Symbol"/>
              </a:rPr>
              <a:t></a:t>
            </a:r>
            <a:r>
              <a:rPr dirty="0" sz="3000" spc="25">
                <a:latin typeface="Times New Roman"/>
                <a:cs typeface="Times New Roman"/>
              </a:rPr>
              <a:t>0º	</a:t>
            </a:r>
            <a:r>
              <a:rPr dirty="0" sz="3000" spc="10">
                <a:latin typeface="Times New Roman"/>
                <a:cs typeface="Times New Roman"/>
              </a:rPr>
              <a:t>p.u.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85374" y="2197366"/>
            <a:ext cx="90805" cy="603885"/>
          </a:xfrm>
          <a:custGeom>
            <a:avLst/>
            <a:gdLst/>
            <a:ahLst/>
            <a:cxnLst/>
            <a:rect l="l" t="t" r="r" b="b"/>
            <a:pathLst>
              <a:path w="90805" h="603885">
                <a:moveTo>
                  <a:pt x="90742" y="603507"/>
                </a:moveTo>
                <a:lnTo>
                  <a:pt x="56503" y="598750"/>
                </a:lnTo>
                <a:lnTo>
                  <a:pt x="28022" y="583545"/>
                </a:lnTo>
                <a:lnTo>
                  <a:pt x="8214" y="560218"/>
                </a:lnTo>
                <a:lnTo>
                  <a:pt x="0" y="531095"/>
                </a:lnTo>
                <a:lnTo>
                  <a:pt x="5496" y="501498"/>
                </a:lnTo>
                <a:lnTo>
                  <a:pt x="23083" y="476876"/>
                </a:lnTo>
                <a:lnTo>
                  <a:pt x="50069" y="459753"/>
                </a:lnTo>
                <a:lnTo>
                  <a:pt x="83758" y="452655"/>
                </a:lnTo>
                <a:lnTo>
                  <a:pt x="86093" y="452574"/>
                </a:lnTo>
                <a:lnTo>
                  <a:pt x="88407" y="452574"/>
                </a:lnTo>
                <a:lnTo>
                  <a:pt x="90742" y="452655"/>
                </a:lnTo>
                <a:lnTo>
                  <a:pt x="56503" y="447899"/>
                </a:lnTo>
                <a:lnTo>
                  <a:pt x="28022" y="432693"/>
                </a:lnTo>
                <a:lnTo>
                  <a:pt x="8214" y="409366"/>
                </a:lnTo>
                <a:lnTo>
                  <a:pt x="0" y="380244"/>
                </a:lnTo>
                <a:lnTo>
                  <a:pt x="5496" y="350658"/>
                </a:lnTo>
                <a:lnTo>
                  <a:pt x="23083" y="326039"/>
                </a:lnTo>
                <a:lnTo>
                  <a:pt x="50069" y="308913"/>
                </a:lnTo>
                <a:lnTo>
                  <a:pt x="83758" y="301804"/>
                </a:lnTo>
                <a:lnTo>
                  <a:pt x="86093" y="301723"/>
                </a:lnTo>
                <a:lnTo>
                  <a:pt x="88407" y="301723"/>
                </a:lnTo>
                <a:lnTo>
                  <a:pt x="90742" y="301804"/>
                </a:lnTo>
                <a:lnTo>
                  <a:pt x="56503" y="297059"/>
                </a:lnTo>
                <a:lnTo>
                  <a:pt x="28022" y="281860"/>
                </a:lnTo>
                <a:lnTo>
                  <a:pt x="8214" y="258534"/>
                </a:lnTo>
                <a:lnTo>
                  <a:pt x="0" y="229413"/>
                </a:lnTo>
                <a:lnTo>
                  <a:pt x="5496" y="199815"/>
                </a:lnTo>
                <a:lnTo>
                  <a:pt x="23083" y="175193"/>
                </a:lnTo>
                <a:lnTo>
                  <a:pt x="50069" y="158070"/>
                </a:lnTo>
                <a:lnTo>
                  <a:pt x="83758" y="150972"/>
                </a:lnTo>
                <a:lnTo>
                  <a:pt x="86093" y="150891"/>
                </a:lnTo>
                <a:lnTo>
                  <a:pt x="88407" y="150891"/>
                </a:lnTo>
                <a:lnTo>
                  <a:pt x="90742" y="150972"/>
                </a:lnTo>
                <a:lnTo>
                  <a:pt x="56503" y="146215"/>
                </a:lnTo>
                <a:lnTo>
                  <a:pt x="28022" y="131003"/>
                </a:lnTo>
                <a:lnTo>
                  <a:pt x="8214" y="107658"/>
                </a:lnTo>
                <a:lnTo>
                  <a:pt x="0" y="78501"/>
                </a:lnTo>
                <a:lnTo>
                  <a:pt x="5496" y="48911"/>
                </a:lnTo>
                <a:lnTo>
                  <a:pt x="23083" y="24329"/>
                </a:lnTo>
                <a:lnTo>
                  <a:pt x="50069" y="7258"/>
                </a:lnTo>
                <a:lnTo>
                  <a:pt x="83758" y="202"/>
                </a:lnTo>
                <a:lnTo>
                  <a:pt x="86093" y="0"/>
                </a:lnTo>
                <a:lnTo>
                  <a:pt x="88407" y="0"/>
                </a:lnTo>
                <a:lnTo>
                  <a:pt x="90742" y="202"/>
                </a:lnTo>
              </a:path>
            </a:pathLst>
          </a:custGeom>
          <a:ln w="243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76117" y="2800873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5144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76117" y="2197568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5144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0211" y="3057762"/>
            <a:ext cx="460375" cy="459105"/>
          </a:xfrm>
          <a:custGeom>
            <a:avLst/>
            <a:gdLst/>
            <a:ahLst/>
            <a:cxnLst/>
            <a:rect l="l" t="t" r="r" b="b"/>
            <a:pathLst>
              <a:path w="460375" h="459104">
                <a:moveTo>
                  <a:pt x="0" y="229392"/>
                </a:moveTo>
                <a:lnTo>
                  <a:pt x="4676" y="183161"/>
                </a:lnTo>
                <a:lnTo>
                  <a:pt x="18090" y="140101"/>
                </a:lnTo>
                <a:lnTo>
                  <a:pt x="39313" y="101135"/>
                </a:lnTo>
                <a:lnTo>
                  <a:pt x="67422" y="67186"/>
                </a:lnTo>
                <a:lnTo>
                  <a:pt x="101489" y="39175"/>
                </a:lnTo>
                <a:lnTo>
                  <a:pt x="140589" y="18026"/>
                </a:lnTo>
                <a:lnTo>
                  <a:pt x="183796" y="4660"/>
                </a:lnTo>
                <a:lnTo>
                  <a:pt x="230184" y="0"/>
                </a:lnTo>
                <a:lnTo>
                  <a:pt x="276572" y="4660"/>
                </a:lnTo>
                <a:lnTo>
                  <a:pt x="319777" y="18026"/>
                </a:lnTo>
                <a:lnTo>
                  <a:pt x="358873" y="39175"/>
                </a:lnTo>
                <a:lnTo>
                  <a:pt x="392937" y="67186"/>
                </a:lnTo>
                <a:lnTo>
                  <a:pt x="421042" y="101135"/>
                </a:lnTo>
                <a:lnTo>
                  <a:pt x="442262" y="140101"/>
                </a:lnTo>
                <a:lnTo>
                  <a:pt x="455673" y="183161"/>
                </a:lnTo>
                <a:lnTo>
                  <a:pt x="460349" y="229392"/>
                </a:lnTo>
                <a:lnTo>
                  <a:pt x="455673" y="275625"/>
                </a:lnTo>
                <a:lnTo>
                  <a:pt x="442262" y="318687"/>
                </a:lnTo>
                <a:lnTo>
                  <a:pt x="421042" y="357656"/>
                </a:lnTo>
                <a:lnTo>
                  <a:pt x="392937" y="391609"/>
                </a:lnTo>
                <a:lnTo>
                  <a:pt x="358873" y="419624"/>
                </a:lnTo>
                <a:lnTo>
                  <a:pt x="319777" y="440776"/>
                </a:lnTo>
                <a:lnTo>
                  <a:pt x="276572" y="454145"/>
                </a:lnTo>
                <a:lnTo>
                  <a:pt x="230184" y="458806"/>
                </a:lnTo>
                <a:lnTo>
                  <a:pt x="183796" y="454145"/>
                </a:lnTo>
                <a:lnTo>
                  <a:pt x="140589" y="440776"/>
                </a:lnTo>
                <a:lnTo>
                  <a:pt x="101489" y="419624"/>
                </a:lnTo>
                <a:lnTo>
                  <a:pt x="67422" y="391609"/>
                </a:lnTo>
                <a:lnTo>
                  <a:pt x="39313" y="357656"/>
                </a:lnTo>
                <a:lnTo>
                  <a:pt x="18090" y="318687"/>
                </a:lnTo>
                <a:lnTo>
                  <a:pt x="4676" y="275625"/>
                </a:lnTo>
                <a:lnTo>
                  <a:pt x="0" y="229392"/>
                </a:lnTo>
                <a:close/>
              </a:path>
            </a:pathLst>
          </a:custGeom>
          <a:ln w="4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516" y="3208267"/>
            <a:ext cx="311758" cy="1577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03416" y="1820237"/>
            <a:ext cx="605790" cy="90805"/>
          </a:xfrm>
          <a:custGeom>
            <a:avLst/>
            <a:gdLst/>
            <a:ahLst/>
            <a:cxnLst/>
            <a:rect l="l" t="t" r="r" b="b"/>
            <a:pathLst>
              <a:path w="605789" h="90805">
                <a:moveTo>
                  <a:pt x="0" y="90438"/>
                </a:moveTo>
                <a:lnTo>
                  <a:pt x="4763" y="56362"/>
                </a:lnTo>
                <a:lnTo>
                  <a:pt x="20018" y="27996"/>
                </a:lnTo>
                <a:lnTo>
                  <a:pt x="43423" y="8241"/>
                </a:lnTo>
                <a:lnTo>
                  <a:pt x="72634" y="0"/>
                </a:lnTo>
                <a:lnTo>
                  <a:pt x="102331" y="5544"/>
                </a:lnTo>
                <a:lnTo>
                  <a:pt x="127036" y="23115"/>
                </a:lnTo>
                <a:lnTo>
                  <a:pt x="144216" y="50017"/>
                </a:lnTo>
                <a:lnTo>
                  <a:pt x="151338" y="83559"/>
                </a:lnTo>
                <a:lnTo>
                  <a:pt x="151419" y="85784"/>
                </a:lnTo>
                <a:lnTo>
                  <a:pt x="151419" y="88212"/>
                </a:lnTo>
                <a:lnTo>
                  <a:pt x="151338" y="90438"/>
                </a:lnTo>
                <a:lnTo>
                  <a:pt x="156110" y="56362"/>
                </a:lnTo>
                <a:lnTo>
                  <a:pt x="171367" y="27996"/>
                </a:lnTo>
                <a:lnTo>
                  <a:pt x="194773" y="8241"/>
                </a:lnTo>
                <a:lnTo>
                  <a:pt x="223993" y="0"/>
                </a:lnTo>
                <a:lnTo>
                  <a:pt x="253690" y="5544"/>
                </a:lnTo>
                <a:lnTo>
                  <a:pt x="278395" y="23115"/>
                </a:lnTo>
                <a:lnTo>
                  <a:pt x="295575" y="50017"/>
                </a:lnTo>
                <a:lnTo>
                  <a:pt x="302697" y="83559"/>
                </a:lnTo>
                <a:lnTo>
                  <a:pt x="302778" y="85784"/>
                </a:lnTo>
                <a:lnTo>
                  <a:pt x="302778" y="88212"/>
                </a:lnTo>
                <a:lnTo>
                  <a:pt x="302697" y="90438"/>
                </a:lnTo>
                <a:lnTo>
                  <a:pt x="307469" y="56362"/>
                </a:lnTo>
                <a:lnTo>
                  <a:pt x="322726" y="27996"/>
                </a:lnTo>
                <a:lnTo>
                  <a:pt x="346132" y="8241"/>
                </a:lnTo>
                <a:lnTo>
                  <a:pt x="375352" y="0"/>
                </a:lnTo>
                <a:lnTo>
                  <a:pt x="405046" y="5544"/>
                </a:lnTo>
                <a:lnTo>
                  <a:pt x="429746" y="23115"/>
                </a:lnTo>
                <a:lnTo>
                  <a:pt x="446925" y="50017"/>
                </a:lnTo>
                <a:lnTo>
                  <a:pt x="454056" y="83559"/>
                </a:lnTo>
                <a:lnTo>
                  <a:pt x="454137" y="85784"/>
                </a:lnTo>
                <a:lnTo>
                  <a:pt x="454137" y="88212"/>
                </a:lnTo>
                <a:lnTo>
                  <a:pt x="454056" y="90438"/>
                </a:lnTo>
                <a:lnTo>
                  <a:pt x="458819" y="56362"/>
                </a:lnTo>
                <a:lnTo>
                  <a:pt x="474074" y="27996"/>
                </a:lnTo>
                <a:lnTo>
                  <a:pt x="497479" y="8241"/>
                </a:lnTo>
                <a:lnTo>
                  <a:pt x="526690" y="0"/>
                </a:lnTo>
                <a:lnTo>
                  <a:pt x="556387" y="5544"/>
                </a:lnTo>
                <a:lnTo>
                  <a:pt x="581093" y="23115"/>
                </a:lnTo>
                <a:lnTo>
                  <a:pt x="598273" y="50017"/>
                </a:lnTo>
                <a:lnTo>
                  <a:pt x="605394" y="83559"/>
                </a:lnTo>
                <a:lnTo>
                  <a:pt x="605476" y="85784"/>
                </a:lnTo>
                <a:lnTo>
                  <a:pt x="605476" y="88212"/>
                </a:lnTo>
                <a:lnTo>
                  <a:pt x="605394" y="90438"/>
                </a:lnTo>
              </a:path>
            </a:pathLst>
          </a:custGeom>
          <a:ln w="24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03416" y="1910675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80" y="7587"/>
                </a:moveTo>
                <a:lnTo>
                  <a:pt x="12180" y="7587"/>
                </a:lnTo>
              </a:path>
            </a:pathLst>
          </a:custGeom>
          <a:ln w="151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208811" y="1910675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80" y="7587"/>
                </a:moveTo>
                <a:lnTo>
                  <a:pt x="12180" y="7587"/>
                </a:lnTo>
              </a:path>
            </a:pathLst>
          </a:custGeom>
          <a:ln w="151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44407" y="2224882"/>
            <a:ext cx="90805" cy="603885"/>
          </a:xfrm>
          <a:custGeom>
            <a:avLst/>
            <a:gdLst/>
            <a:ahLst/>
            <a:cxnLst/>
            <a:rect l="l" t="t" r="r" b="b"/>
            <a:pathLst>
              <a:path w="90804" h="603885">
                <a:moveTo>
                  <a:pt x="0" y="0"/>
                </a:moveTo>
                <a:lnTo>
                  <a:pt x="34304" y="4774"/>
                </a:lnTo>
                <a:lnTo>
                  <a:pt x="62803" y="19986"/>
                </a:lnTo>
                <a:lnTo>
                  <a:pt x="82587" y="43328"/>
                </a:lnTo>
                <a:lnTo>
                  <a:pt x="90742" y="72492"/>
                </a:lnTo>
                <a:lnTo>
                  <a:pt x="85296" y="102089"/>
                </a:lnTo>
                <a:lnTo>
                  <a:pt x="67726" y="126711"/>
                </a:lnTo>
                <a:lnTo>
                  <a:pt x="40755" y="143834"/>
                </a:lnTo>
                <a:lnTo>
                  <a:pt x="7105" y="150932"/>
                </a:lnTo>
                <a:lnTo>
                  <a:pt x="4669" y="151013"/>
                </a:lnTo>
                <a:lnTo>
                  <a:pt x="2436" y="151013"/>
                </a:lnTo>
                <a:lnTo>
                  <a:pt x="0" y="150932"/>
                </a:lnTo>
                <a:lnTo>
                  <a:pt x="34304" y="155688"/>
                </a:lnTo>
                <a:lnTo>
                  <a:pt x="62803" y="170894"/>
                </a:lnTo>
                <a:lnTo>
                  <a:pt x="82587" y="194221"/>
                </a:lnTo>
                <a:lnTo>
                  <a:pt x="90742" y="223343"/>
                </a:lnTo>
                <a:lnTo>
                  <a:pt x="85296" y="252938"/>
                </a:lnTo>
                <a:lnTo>
                  <a:pt x="67726" y="277555"/>
                </a:lnTo>
                <a:lnTo>
                  <a:pt x="40755" y="294677"/>
                </a:lnTo>
                <a:lnTo>
                  <a:pt x="7105" y="301783"/>
                </a:lnTo>
                <a:lnTo>
                  <a:pt x="4669" y="301864"/>
                </a:lnTo>
                <a:lnTo>
                  <a:pt x="2436" y="301864"/>
                </a:lnTo>
                <a:lnTo>
                  <a:pt x="0" y="301783"/>
                </a:lnTo>
                <a:lnTo>
                  <a:pt x="34304" y="306531"/>
                </a:lnTo>
                <a:lnTo>
                  <a:pt x="62803" y="321735"/>
                </a:lnTo>
                <a:lnTo>
                  <a:pt x="82587" y="345061"/>
                </a:lnTo>
                <a:lnTo>
                  <a:pt x="90742" y="374174"/>
                </a:lnTo>
                <a:lnTo>
                  <a:pt x="85296" y="403772"/>
                </a:lnTo>
                <a:lnTo>
                  <a:pt x="67726" y="428394"/>
                </a:lnTo>
                <a:lnTo>
                  <a:pt x="40755" y="445517"/>
                </a:lnTo>
                <a:lnTo>
                  <a:pt x="7105" y="452615"/>
                </a:lnTo>
                <a:lnTo>
                  <a:pt x="4669" y="452696"/>
                </a:lnTo>
                <a:lnTo>
                  <a:pt x="2436" y="452696"/>
                </a:lnTo>
                <a:lnTo>
                  <a:pt x="0" y="452615"/>
                </a:lnTo>
                <a:lnTo>
                  <a:pt x="34304" y="457371"/>
                </a:lnTo>
                <a:lnTo>
                  <a:pt x="62803" y="472576"/>
                </a:lnTo>
                <a:lnTo>
                  <a:pt x="82587" y="495904"/>
                </a:lnTo>
                <a:lnTo>
                  <a:pt x="90742" y="525026"/>
                </a:lnTo>
                <a:lnTo>
                  <a:pt x="85296" y="554623"/>
                </a:lnTo>
                <a:lnTo>
                  <a:pt x="67726" y="579246"/>
                </a:lnTo>
                <a:lnTo>
                  <a:pt x="40755" y="596368"/>
                </a:lnTo>
                <a:lnTo>
                  <a:pt x="7105" y="603466"/>
                </a:lnTo>
                <a:lnTo>
                  <a:pt x="4669" y="603547"/>
                </a:lnTo>
                <a:lnTo>
                  <a:pt x="2436" y="603547"/>
                </a:lnTo>
                <a:lnTo>
                  <a:pt x="0" y="603466"/>
                </a:lnTo>
              </a:path>
            </a:pathLst>
          </a:custGeom>
          <a:ln w="243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529384" y="2224882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15022" y="0"/>
                </a:moveTo>
                <a:lnTo>
                  <a:pt x="0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529384" y="282834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15022" y="0"/>
                </a:moveTo>
                <a:lnTo>
                  <a:pt x="0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02224" y="3029072"/>
            <a:ext cx="460375" cy="459105"/>
          </a:xfrm>
          <a:custGeom>
            <a:avLst/>
            <a:gdLst/>
            <a:ahLst/>
            <a:cxnLst/>
            <a:rect l="l" t="t" r="r" b="b"/>
            <a:pathLst>
              <a:path w="460375" h="459104">
                <a:moveTo>
                  <a:pt x="0" y="229413"/>
                </a:moveTo>
                <a:lnTo>
                  <a:pt x="4671" y="183180"/>
                </a:lnTo>
                <a:lnTo>
                  <a:pt x="18070" y="140118"/>
                </a:lnTo>
                <a:lnTo>
                  <a:pt x="39277" y="101149"/>
                </a:lnTo>
                <a:lnTo>
                  <a:pt x="67371" y="67196"/>
                </a:lnTo>
                <a:lnTo>
                  <a:pt x="101432" y="39182"/>
                </a:lnTo>
                <a:lnTo>
                  <a:pt x="140538" y="18029"/>
                </a:lnTo>
                <a:lnTo>
                  <a:pt x="183769" y="4661"/>
                </a:lnTo>
                <a:lnTo>
                  <a:pt x="230205" y="0"/>
                </a:lnTo>
                <a:lnTo>
                  <a:pt x="276573" y="4661"/>
                </a:lnTo>
                <a:lnTo>
                  <a:pt x="319754" y="18029"/>
                </a:lnTo>
                <a:lnTo>
                  <a:pt x="358824" y="39182"/>
                </a:lnTo>
                <a:lnTo>
                  <a:pt x="392861" y="67196"/>
                </a:lnTo>
                <a:lnTo>
                  <a:pt x="420940" y="101149"/>
                </a:lnTo>
                <a:lnTo>
                  <a:pt x="442140" y="140118"/>
                </a:lnTo>
                <a:lnTo>
                  <a:pt x="455536" y="183180"/>
                </a:lnTo>
                <a:lnTo>
                  <a:pt x="460207" y="229413"/>
                </a:lnTo>
                <a:lnTo>
                  <a:pt x="455536" y="275645"/>
                </a:lnTo>
                <a:lnTo>
                  <a:pt x="442140" y="318708"/>
                </a:lnTo>
                <a:lnTo>
                  <a:pt x="420940" y="357677"/>
                </a:lnTo>
                <a:lnTo>
                  <a:pt x="392861" y="391630"/>
                </a:lnTo>
                <a:lnTo>
                  <a:pt x="358824" y="419644"/>
                </a:lnTo>
                <a:lnTo>
                  <a:pt x="319754" y="440797"/>
                </a:lnTo>
                <a:lnTo>
                  <a:pt x="276573" y="454165"/>
                </a:lnTo>
                <a:lnTo>
                  <a:pt x="230205" y="458826"/>
                </a:lnTo>
                <a:lnTo>
                  <a:pt x="183769" y="454165"/>
                </a:lnTo>
                <a:lnTo>
                  <a:pt x="140538" y="440797"/>
                </a:lnTo>
                <a:lnTo>
                  <a:pt x="101432" y="419644"/>
                </a:lnTo>
                <a:lnTo>
                  <a:pt x="67371" y="391630"/>
                </a:lnTo>
                <a:lnTo>
                  <a:pt x="39277" y="357677"/>
                </a:lnTo>
                <a:lnTo>
                  <a:pt x="18070" y="318708"/>
                </a:lnTo>
                <a:lnTo>
                  <a:pt x="4671" y="275645"/>
                </a:lnTo>
                <a:lnTo>
                  <a:pt x="0" y="229413"/>
                </a:lnTo>
                <a:close/>
              </a:path>
            </a:pathLst>
          </a:custGeom>
          <a:ln w="4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76530" y="3179578"/>
            <a:ext cx="311596" cy="157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91261" y="1910675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19">
                <a:moveTo>
                  <a:pt x="0" y="286892"/>
                </a:moveTo>
                <a:lnTo>
                  <a:pt x="0" y="0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29384" y="1910675"/>
            <a:ext cx="0" cy="314325"/>
          </a:xfrm>
          <a:custGeom>
            <a:avLst/>
            <a:gdLst/>
            <a:ahLst/>
            <a:cxnLst/>
            <a:rect l="l" t="t" r="r" b="b"/>
            <a:pathLst>
              <a:path w="0" h="314325">
                <a:moveTo>
                  <a:pt x="0" y="0"/>
                </a:moveTo>
                <a:lnTo>
                  <a:pt x="0" y="314206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91261" y="1910675"/>
            <a:ext cx="584835" cy="0"/>
          </a:xfrm>
          <a:custGeom>
            <a:avLst/>
            <a:gdLst/>
            <a:ahLst/>
            <a:cxnLst/>
            <a:rect l="l" t="t" r="r" b="b"/>
            <a:pathLst>
              <a:path w="584835" h="0">
                <a:moveTo>
                  <a:pt x="0" y="0"/>
                </a:moveTo>
                <a:lnTo>
                  <a:pt x="584566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08811" y="1910675"/>
            <a:ext cx="1320800" cy="0"/>
          </a:xfrm>
          <a:custGeom>
            <a:avLst/>
            <a:gdLst/>
            <a:ahLst/>
            <a:cxnLst/>
            <a:rect l="l" t="t" r="r" b="b"/>
            <a:pathLst>
              <a:path w="1320800" h="0">
                <a:moveTo>
                  <a:pt x="1320573" y="0"/>
                </a:moveTo>
                <a:lnTo>
                  <a:pt x="0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91261" y="2800873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0"/>
                </a:moveTo>
                <a:lnTo>
                  <a:pt x="0" y="256888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529384" y="282834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0723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00396" y="3516568"/>
            <a:ext cx="0" cy="229870"/>
          </a:xfrm>
          <a:custGeom>
            <a:avLst/>
            <a:gdLst/>
            <a:ahLst/>
            <a:cxnLst/>
            <a:rect l="l" t="t" r="r" b="b"/>
            <a:pathLst>
              <a:path w="0" h="229870">
                <a:moveTo>
                  <a:pt x="0" y="229392"/>
                </a:moveTo>
                <a:lnTo>
                  <a:pt x="0" y="0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532430" y="3487899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5">
                <a:moveTo>
                  <a:pt x="0" y="0"/>
                </a:moveTo>
                <a:lnTo>
                  <a:pt x="0" y="258062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00396" y="3745961"/>
            <a:ext cx="2532380" cy="0"/>
          </a:xfrm>
          <a:custGeom>
            <a:avLst/>
            <a:gdLst/>
            <a:ahLst/>
            <a:cxnLst/>
            <a:rect l="l" t="t" r="r" b="b"/>
            <a:pathLst>
              <a:path w="2532379" h="0">
                <a:moveTo>
                  <a:pt x="0" y="0"/>
                </a:moveTo>
                <a:lnTo>
                  <a:pt x="2532033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644430" y="1470059"/>
            <a:ext cx="55372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 spc="5">
                <a:latin typeface="Arial"/>
                <a:cs typeface="Arial"/>
              </a:rPr>
              <a:t>0</a:t>
            </a:r>
            <a:r>
              <a:rPr dirty="0" sz="1900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10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2137" y="2330273"/>
            <a:ext cx="55372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 spc="5">
                <a:latin typeface="Arial"/>
                <a:cs typeface="Arial"/>
              </a:rPr>
              <a:t>0</a:t>
            </a:r>
            <a:r>
              <a:rPr dirty="0" sz="1900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16033" y="2330273"/>
            <a:ext cx="55372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>
                <a:latin typeface="Arial"/>
                <a:cs typeface="Arial"/>
              </a:rPr>
              <a:t>0</a:t>
            </a:r>
            <a:r>
              <a:rPr dirty="0" sz="1900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2862" y="3133188"/>
            <a:ext cx="40449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solidFill>
                  <a:srgbClr val="FF0000"/>
                </a:solidFill>
                <a:latin typeface="Arial"/>
                <a:cs typeface="Arial"/>
              </a:rPr>
              <a:t>Eg”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14490" y="3075830"/>
            <a:ext cx="47244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10">
                <a:solidFill>
                  <a:srgbClr val="FF0000"/>
                </a:solidFill>
                <a:latin typeface="Arial"/>
                <a:cs typeface="Arial"/>
              </a:rPr>
              <a:t>Em”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45663" y="2140109"/>
            <a:ext cx="598170" cy="0"/>
          </a:xfrm>
          <a:custGeom>
            <a:avLst/>
            <a:gdLst/>
            <a:ahLst/>
            <a:cxnLst/>
            <a:rect l="l" t="t" r="r" b="b"/>
            <a:pathLst>
              <a:path w="598169" h="0">
                <a:moveTo>
                  <a:pt x="0" y="0"/>
                </a:moveTo>
                <a:lnTo>
                  <a:pt x="597944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924729" y="2064845"/>
            <a:ext cx="226695" cy="151130"/>
          </a:xfrm>
          <a:custGeom>
            <a:avLst/>
            <a:gdLst/>
            <a:ahLst/>
            <a:cxnLst/>
            <a:rect l="l" t="t" r="r" b="b"/>
            <a:pathLst>
              <a:path w="226694" h="151130">
                <a:moveTo>
                  <a:pt x="0" y="0"/>
                </a:moveTo>
                <a:lnTo>
                  <a:pt x="0" y="150527"/>
                </a:lnTo>
                <a:lnTo>
                  <a:pt x="226551" y="752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1472994" y="2129548"/>
            <a:ext cx="20637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98828" y="1900196"/>
            <a:ext cx="16827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10">
                <a:solidFill>
                  <a:srgbClr val="000080"/>
                </a:solidFill>
                <a:latin typeface="Arial"/>
                <a:cs typeface="Arial"/>
              </a:rPr>
              <a:t>+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683472" y="1859083"/>
            <a:ext cx="100689" cy="109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2661637" y="1527316"/>
            <a:ext cx="18796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1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611609" y="2349087"/>
            <a:ext cx="0" cy="302895"/>
          </a:xfrm>
          <a:custGeom>
            <a:avLst/>
            <a:gdLst/>
            <a:ahLst/>
            <a:cxnLst/>
            <a:rect l="l" t="t" r="r" b="b"/>
            <a:pathLst>
              <a:path w="0" h="302894">
                <a:moveTo>
                  <a:pt x="0" y="302431"/>
                </a:moveTo>
                <a:lnTo>
                  <a:pt x="0" y="0"/>
                </a:lnTo>
              </a:path>
            </a:pathLst>
          </a:custGeom>
          <a:ln w="14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545836" y="2168838"/>
            <a:ext cx="132080" cy="196850"/>
          </a:xfrm>
          <a:custGeom>
            <a:avLst/>
            <a:gdLst/>
            <a:ahLst/>
            <a:cxnLst/>
            <a:rect l="l" t="t" r="r" b="b"/>
            <a:pathLst>
              <a:path w="132080" h="196850">
                <a:moveTo>
                  <a:pt x="65772" y="0"/>
                </a:moveTo>
                <a:lnTo>
                  <a:pt x="0" y="196637"/>
                </a:lnTo>
                <a:lnTo>
                  <a:pt x="131545" y="196637"/>
                </a:lnTo>
                <a:lnTo>
                  <a:pt x="657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611609" y="3150951"/>
            <a:ext cx="0" cy="243204"/>
          </a:xfrm>
          <a:custGeom>
            <a:avLst/>
            <a:gdLst/>
            <a:ahLst/>
            <a:cxnLst/>
            <a:rect l="l" t="t" r="r" b="b"/>
            <a:pathLst>
              <a:path w="0" h="243204">
                <a:moveTo>
                  <a:pt x="0" y="0"/>
                </a:moveTo>
                <a:lnTo>
                  <a:pt x="0" y="242705"/>
                </a:lnTo>
              </a:path>
            </a:pathLst>
          </a:custGeom>
          <a:ln w="14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545836" y="3377269"/>
            <a:ext cx="132080" cy="196850"/>
          </a:xfrm>
          <a:custGeom>
            <a:avLst/>
            <a:gdLst/>
            <a:ahLst/>
            <a:cxnLst/>
            <a:rect l="l" t="t" r="r" b="b"/>
            <a:pathLst>
              <a:path w="132080" h="196850">
                <a:moveTo>
                  <a:pt x="131545" y="0"/>
                </a:moveTo>
                <a:lnTo>
                  <a:pt x="0" y="0"/>
                </a:lnTo>
                <a:lnTo>
                  <a:pt x="65772" y="196657"/>
                </a:lnTo>
                <a:lnTo>
                  <a:pt x="1315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2426356" y="2674382"/>
            <a:ext cx="255904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10">
                <a:latin typeface="Arial"/>
                <a:cs typeface="Arial"/>
              </a:rPr>
              <a:t>V</a:t>
            </a:r>
            <a:r>
              <a:rPr dirty="0" sz="1900" spc="5">
                <a:latin typeface="Arial"/>
                <a:cs typeface="Arial"/>
              </a:rPr>
              <a:t>f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488971" y="2211731"/>
            <a:ext cx="90805" cy="603885"/>
          </a:xfrm>
          <a:custGeom>
            <a:avLst/>
            <a:gdLst/>
            <a:ahLst/>
            <a:cxnLst/>
            <a:rect l="l" t="t" r="r" b="b"/>
            <a:pathLst>
              <a:path w="90804" h="603885">
                <a:moveTo>
                  <a:pt x="90742" y="603466"/>
                </a:moveTo>
                <a:lnTo>
                  <a:pt x="56437" y="598722"/>
                </a:lnTo>
                <a:lnTo>
                  <a:pt x="27938" y="583522"/>
                </a:lnTo>
                <a:lnTo>
                  <a:pt x="8155" y="560197"/>
                </a:lnTo>
                <a:lnTo>
                  <a:pt x="0" y="531075"/>
                </a:lnTo>
                <a:lnTo>
                  <a:pt x="5446" y="501478"/>
                </a:lnTo>
                <a:lnTo>
                  <a:pt x="23015" y="476855"/>
                </a:lnTo>
                <a:lnTo>
                  <a:pt x="49986" y="459733"/>
                </a:lnTo>
                <a:lnTo>
                  <a:pt x="83637" y="452635"/>
                </a:lnTo>
                <a:lnTo>
                  <a:pt x="86073" y="452554"/>
                </a:lnTo>
                <a:lnTo>
                  <a:pt x="88306" y="452554"/>
                </a:lnTo>
                <a:lnTo>
                  <a:pt x="90742" y="452635"/>
                </a:lnTo>
                <a:lnTo>
                  <a:pt x="56437" y="447879"/>
                </a:lnTo>
                <a:lnTo>
                  <a:pt x="27938" y="432673"/>
                </a:lnTo>
                <a:lnTo>
                  <a:pt x="8155" y="409346"/>
                </a:lnTo>
                <a:lnTo>
                  <a:pt x="0" y="380224"/>
                </a:lnTo>
                <a:lnTo>
                  <a:pt x="5446" y="350626"/>
                </a:lnTo>
                <a:lnTo>
                  <a:pt x="23015" y="326004"/>
                </a:lnTo>
                <a:lnTo>
                  <a:pt x="49986" y="308881"/>
                </a:lnTo>
                <a:lnTo>
                  <a:pt x="83637" y="301783"/>
                </a:lnTo>
                <a:lnTo>
                  <a:pt x="86073" y="301702"/>
                </a:lnTo>
                <a:lnTo>
                  <a:pt x="88306" y="301702"/>
                </a:lnTo>
                <a:lnTo>
                  <a:pt x="90742" y="301783"/>
                </a:lnTo>
                <a:lnTo>
                  <a:pt x="56437" y="297027"/>
                </a:lnTo>
                <a:lnTo>
                  <a:pt x="27938" y="281822"/>
                </a:lnTo>
                <a:lnTo>
                  <a:pt x="8155" y="258494"/>
                </a:lnTo>
                <a:lnTo>
                  <a:pt x="0" y="229372"/>
                </a:lnTo>
                <a:lnTo>
                  <a:pt x="5446" y="199786"/>
                </a:lnTo>
                <a:lnTo>
                  <a:pt x="23015" y="175168"/>
                </a:lnTo>
                <a:lnTo>
                  <a:pt x="49986" y="158041"/>
                </a:lnTo>
                <a:lnTo>
                  <a:pt x="83637" y="150932"/>
                </a:lnTo>
                <a:lnTo>
                  <a:pt x="86073" y="150851"/>
                </a:lnTo>
                <a:lnTo>
                  <a:pt x="88306" y="150851"/>
                </a:lnTo>
                <a:lnTo>
                  <a:pt x="90742" y="150932"/>
                </a:lnTo>
                <a:lnTo>
                  <a:pt x="56437" y="146185"/>
                </a:lnTo>
                <a:lnTo>
                  <a:pt x="27938" y="130980"/>
                </a:lnTo>
                <a:lnTo>
                  <a:pt x="8155" y="107654"/>
                </a:lnTo>
                <a:lnTo>
                  <a:pt x="0" y="78541"/>
                </a:lnTo>
                <a:lnTo>
                  <a:pt x="5446" y="48925"/>
                </a:lnTo>
                <a:lnTo>
                  <a:pt x="23015" y="24309"/>
                </a:lnTo>
                <a:lnTo>
                  <a:pt x="49986" y="7173"/>
                </a:lnTo>
                <a:lnTo>
                  <a:pt x="83637" y="0"/>
                </a:lnTo>
                <a:lnTo>
                  <a:pt x="86073" y="0"/>
                </a:lnTo>
                <a:lnTo>
                  <a:pt x="88306" y="0"/>
                </a:lnTo>
                <a:lnTo>
                  <a:pt x="90742" y="0"/>
                </a:lnTo>
              </a:path>
            </a:pathLst>
          </a:custGeom>
          <a:ln w="243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579713" y="2815197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0" y="0"/>
                </a:moveTo>
                <a:lnTo>
                  <a:pt x="15022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579713" y="2211731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0" y="0"/>
                </a:moveTo>
                <a:lnTo>
                  <a:pt x="15022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373665" y="3072086"/>
            <a:ext cx="461009" cy="459105"/>
          </a:xfrm>
          <a:custGeom>
            <a:avLst/>
            <a:gdLst/>
            <a:ahLst/>
            <a:cxnLst/>
            <a:rect l="l" t="t" r="r" b="b"/>
            <a:pathLst>
              <a:path w="461010" h="459104">
                <a:moveTo>
                  <a:pt x="0" y="229413"/>
                </a:moveTo>
                <a:lnTo>
                  <a:pt x="4679" y="183180"/>
                </a:lnTo>
                <a:lnTo>
                  <a:pt x="18098" y="140118"/>
                </a:lnTo>
                <a:lnTo>
                  <a:pt x="39331" y="101149"/>
                </a:lnTo>
                <a:lnTo>
                  <a:pt x="67447" y="67196"/>
                </a:lnTo>
                <a:lnTo>
                  <a:pt x="101521" y="39182"/>
                </a:lnTo>
                <a:lnTo>
                  <a:pt x="140623" y="18029"/>
                </a:lnTo>
                <a:lnTo>
                  <a:pt x="183827" y="4661"/>
                </a:lnTo>
                <a:lnTo>
                  <a:pt x="230205" y="0"/>
                </a:lnTo>
                <a:lnTo>
                  <a:pt x="276582" y="4661"/>
                </a:lnTo>
                <a:lnTo>
                  <a:pt x="319786" y="18029"/>
                </a:lnTo>
                <a:lnTo>
                  <a:pt x="358889" y="39182"/>
                </a:lnTo>
                <a:lnTo>
                  <a:pt x="392962" y="67196"/>
                </a:lnTo>
                <a:lnTo>
                  <a:pt x="421079" y="101149"/>
                </a:lnTo>
                <a:lnTo>
                  <a:pt x="442311" y="140118"/>
                </a:lnTo>
                <a:lnTo>
                  <a:pt x="455730" y="183180"/>
                </a:lnTo>
                <a:lnTo>
                  <a:pt x="460410" y="229413"/>
                </a:lnTo>
                <a:lnTo>
                  <a:pt x="455730" y="275645"/>
                </a:lnTo>
                <a:lnTo>
                  <a:pt x="442311" y="318708"/>
                </a:lnTo>
                <a:lnTo>
                  <a:pt x="421079" y="357677"/>
                </a:lnTo>
                <a:lnTo>
                  <a:pt x="392962" y="391630"/>
                </a:lnTo>
                <a:lnTo>
                  <a:pt x="358889" y="419644"/>
                </a:lnTo>
                <a:lnTo>
                  <a:pt x="319786" y="440797"/>
                </a:lnTo>
                <a:lnTo>
                  <a:pt x="276582" y="454165"/>
                </a:lnTo>
                <a:lnTo>
                  <a:pt x="230205" y="458826"/>
                </a:lnTo>
                <a:lnTo>
                  <a:pt x="183827" y="454165"/>
                </a:lnTo>
                <a:lnTo>
                  <a:pt x="140623" y="440797"/>
                </a:lnTo>
                <a:lnTo>
                  <a:pt x="101521" y="419644"/>
                </a:lnTo>
                <a:lnTo>
                  <a:pt x="67447" y="391630"/>
                </a:lnTo>
                <a:lnTo>
                  <a:pt x="39331" y="357677"/>
                </a:lnTo>
                <a:lnTo>
                  <a:pt x="18098" y="318708"/>
                </a:lnTo>
                <a:lnTo>
                  <a:pt x="4679" y="275645"/>
                </a:lnTo>
                <a:lnTo>
                  <a:pt x="0" y="229413"/>
                </a:lnTo>
                <a:close/>
              </a:path>
            </a:pathLst>
          </a:custGeom>
          <a:ln w="4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447970" y="3222592"/>
            <a:ext cx="311799" cy="157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06992" y="1834602"/>
            <a:ext cx="605790" cy="90805"/>
          </a:xfrm>
          <a:custGeom>
            <a:avLst/>
            <a:gdLst/>
            <a:ahLst/>
            <a:cxnLst/>
            <a:rect l="l" t="t" r="r" b="b"/>
            <a:pathLst>
              <a:path w="605790" h="90805">
                <a:moveTo>
                  <a:pt x="0" y="90438"/>
                </a:moveTo>
                <a:lnTo>
                  <a:pt x="4789" y="56362"/>
                </a:lnTo>
                <a:lnTo>
                  <a:pt x="20046" y="27996"/>
                </a:lnTo>
                <a:lnTo>
                  <a:pt x="43448" y="8241"/>
                </a:lnTo>
                <a:lnTo>
                  <a:pt x="72675" y="0"/>
                </a:lnTo>
                <a:lnTo>
                  <a:pt x="102278" y="5516"/>
                </a:lnTo>
                <a:lnTo>
                  <a:pt x="126952" y="23039"/>
                </a:lnTo>
                <a:lnTo>
                  <a:pt x="144128" y="49932"/>
                </a:lnTo>
                <a:lnTo>
                  <a:pt x="151237" y="83559"/>
                </a:lnTo>
                <a:lnTo>
                  <a:pt x="151440" y="85784"/>
                </a:lnTo>
                <a:lnTo>
                  <a:pt x="151440" y="88212"/>
                </a:lnTo>
                <a:lnTo>
                  <a:pt x="151237" y="90438"/>
                </a:lnTo>
                <a:lnTo>
                  <a:pt x="156026" y="56362"/>
                </a:lnTo>
                <a:lnTo>
                  <a:pt x="171283" y="27996"/>
                </a:lnTo>
                <a:lnTo>
                  <a:pt x="194686" y="8241"/>
                </a:lnTo>
                <a:lnTo>
                  <a:pt x="223912" y="0"/>
                </a:lnTo>
                <a:lnTo>
                  <a:pt x="253632" y="5516"/>
                </a:lnTo>
                <a:lnTo>
                  <a:pt x="278367" y="23039"/>
                </a:lnTo>
                <a:lnTo>
                  <a:pt x="295565" y="49932"/>
                </a:lnTo>
                <a:lnTo>
                  <a:pt x="302677" y="83559"/>
                </a:lnTo>
                <a:lnTo>
                  <a:pt x="302677" y="85784"/>
                </a:lnTo>
                <a:lnTo>
                  <a:pt x="302677" y="88212"/>
                </a:lnTo>
                <a:lnTo>
                  <a:pt x="302677" y="90438"/>
                </a:lnTo>
                <a:lnTo>
                  <a:pt x="307466" y="56362"/>
                </a:lnTo>
                <a:lnTo>
                  <a:pt x="322723" y="27996"/>
                </a:lnTo>
                <a:lnTo>
                  <a:pt x="346126" y="8241"/>
                </a:lnTo>
                <a:lnTo>
                  <a:pt x="375352" y="0"/>
                </a:lnTo>
                <a:lnTo>
                  <a:pt x="405041" y="5516"/>
                </a:lnTo>
                <a:lnTo>
                  <a:pt x="429706" y="23039"/>
                </a:lnTo>
                <a:lnTo>
                  <a:pt x="446834" y="49932"/>
                </a:lnTo>
                <a:lnTo>
                  <a:pt x="453914" y="83559"/>
                </a:lnTo>
                <a:lnTo>
                  <a:pt x="454117" y="85784"/>
                </a:lnTo>
                <a:lnTo>
                  <a:pt x="454117" y="88212"/>
                </a:lnTo>
                <a:lnTo>
                  <a:pt x="453914" y="90438"/>
                </a:lnTo>
                <a:lnTo>
                  <a:pt x="458703" y="56362"/>
                </a:lnTo>
                <a:lnTo>
                  <a:pt x="473960" y="27996"/>
                </a:lnTo>
                <a:lnTo>
                  <a:pt x="497363" y="8241"/>
                </a:lnTo>
                <a:lnTo>
                  <a:pt x="526589" y="0"/>
                </a:lnTo>
                <a:lnTo>
                  <a:pt x="556310" y="5516"/>
                </a:lnTo>
                <a:lnTo>
                  <a:pt x="581044" y="23039"/>
                </a:lnTo>
                <a:lnTo>
                  <a:pt x="598242" y="49932"/>
                </a:lnTo>
                <a:lnTo>
                  <a:pt x="605354" y="83559"/>
                </a:lnTo>
                <a:lnTo>
                  <a:pt x="605354" y="85784"/>
                </a:lnTo>
                <a:lnTo>
                  <a:pt x="605354" y="88212"/>
                </a:lnTo>
                <a:lnTo>
                  <a:pt x="605354" y="90438"/>
                </a:lnTo>
              </a:path>
            </a:pathLst>
          </a:custGeom>
          <a:ln w="24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206992" y="1925040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80" y="7587"/>
                </a:moveTo>
                <a:lnTo>
                  <a:pt x="12180" y="7587"/>
                </a:lnTo>
              </a:path>
            </a:pathLst>
          </a:custGeom>
          <a:ln w="151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812346" y="1925040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80" y="7587"/>
                </a:moveTo>
                <a:lnTo>
                  <a:pt x="12180" y="7587"/>
                </a:lnTo>
              </a:path>
            </a:pathLst>
          </a:custGeom>
          <a:ln w="151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8147901" y="2239247"/>
            <a:ext cx="90805" cy="603885"/>
          </a:xfrm>
          <a:custGeom>
            <a:avLst/>
            <a:gdLst/>
            <a:ahLst/>
            <a:cxnLst/>
            <a:rect l="l" t="t" r="r" b="b"/>
            <a:pathLst>
              <a:path w="90804" h="603885">
                <a:moveTo>
                  <a:pt x="0" y="0"/>
                </a:moveTo>
                <a:lnTo>
                  <a:pt x="34304" y="4774"/>
                </a:lnTo>
                <a:lnTo>
                  <a:pt x="62803" y="19984"/>
                </a:lnTo>
                <a:lnTo>
                  <a:pt x="82587" y="43320"/>
                </a:lnTo>
                <a:lnTo>
                  <a:pt x="90742" y="72471"/>
                </a:lnTo>
                <a:lnTo>
                  <a:pt x="85296" y="102066"/>
                </a:lnTo>
                <a:lnTo>
                  <a:pt x="67726" y="126684"/>
                </a:lnTo>
                <a:lnTo>
                  <a:pt x="40755" y="143805"/>
                </a:lnTo>
                <a:lnTo>
                  <a:pt x="7105" y="150912"/>
                </a:lnTo>
                <a:lnTo>
                  <a:pt x="4669" y="150993"/>
                </a:lnTo>
                <a:lnTo>
                  <a:pt x="2436" y="150993"/>
                </a:lnTo>
                <a:lnTo>
                  <a:pt x="0" y="150912"/>
                </a:lnTo>
                <a:lnTo>
                  <a:pt x="34304" y="155659"/>
                </a:lnTo>
                <a:lnTo>
                  <a:pt x="62803" y="170863"/>
                </a:lnTo>
                <a:lnTo>
                  <a:pt x="82587" y="194189"/>
                </a:lnTo>
                <a:lnTo>
                  <a:pt x="90742" y="223303"/>
                </a:lnTo>
                <a:lnTo>
                  <a:pt x="85296" y="252900"/>
                </a:lnTo>
                <a:lnTo>
                  <a:pt x="67726" y="277522"/>
                </a:lnTo>
                <a:lnTo>
                  <a:pt x="40755" y="294645"/>
                </a:lnTo>
                <a:lnTo>
                  <a:pt x="7105" y="301743"/>
                </a:lnTo>
                <a:lnTo>
                  <a:pt x="4669" y="301824"/>
                </a:lnTo>
                <a:lnTo>
                  <a:pt x="2436" y="301824"/>
                </a:lnTo>
                <a:lnTo>
                  <a:pt x="0" y="301743"/>
                </a:lnTo>
                <a:lnTo>
                  <a:pt x="34304" y="306499"/>
                </a:lnTo>
                <a:lnTo>
                  <a:pt x="62803" y="321705"/>
                </a:lnTo>
                <a:lnTo>
                  <a:pt x="82587" y="345032"/>
                </a:lnTo>
                <a:lnTo>
                  <a:pt x="90742" y="374154"/>
                </a:lnTo>
                <a:lnTo>
                  <a:pt x="85296" y="403752"/>
                </a:lnTo>
                <a:lnTo>
                  <a:pt x="67726" y="428374"/>
                </a:lnTo>
                <a:lnTo>
                  <a:pt x="40755" y="445496"/>
                </a:lnTo>
                <a:lnTo>
                  <a:pt x="7105" y="452594"/>
                </a:lnTo>
                <a:lnTo>
                  <a:pt x="4669" y="452675"/>
                </a:lnTo>
                <a:lnTo>
                  <a:pt x="2436" y="452675"/>
                </a:lnTo>
                <a:lnTo>
                  <a:pt x="0" y="452594"/>
                </a:lnTo>
                <a:lnTo>
                  <a:pt x="34304" y="457351"/>
                </a:lnTo>
                <a:lnTo>
                  <a:pt x="62803" y="472556"/>
                </a:lnTo>
                <a:lnTo>
                  <a:pt x="82587" y="495883"/>
                </a:lnTo>
                <a:lnTo>
                  <a:pt x="90742" y="525006"/>
                </a:lnTo>
                <a:lnTo>
                  <a:pt x="85296" y="554600"/>
                </a:lnTo>
                <a:lnTo>
                  <a:pt x="67726" y="579218"/>
                </a:lnTo>
                <a:lnTo>
                  <a:pt x="40755" y="596339"/>
                </a:lnTo>
                <a:lnTo>
                  <a:pt x="7105" y="603446"/>
                </a:lnTo>
                <a:lnTo>
                  <a:pt x="4669" y="603527"/>
                </a:lnTo>
                <a:lnTo>
                  <a:pt x="2436" y="603527"/>
                </a:lnTo>
                <a:lnTo>
                  <a:pt x="0" y="603446"/>
                </a:lnTo>
              </a:path>
            </a:pathLst>
          </a:custGeom>
          <a:ln w="243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132879" y="2239247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15022" y="0"/>
                </a:moveTo>
                <a:lnTo>
                  <a:pt x="0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132879" y="2842693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15022" y="0"/>
                </a:moveTo>
                <a:lnTo>
                  <a:pt x="0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905719" y="3043417"/>
            <a:ext cx="461009" cy="459105"/>
          </a:xfrm>
          <a:custGeom>
            <a:avLst/>
            <a:gdLst/>
            <a:ahLst/>
            <a:cxnLst/>
            <a:rect l="l" t="t" r="r" b="b"/>
            <a:pathLst>
              <a:path w="461009" h="459104">
                <a:moveTo>
                  <a:pt x="0" y="229413"/>
                </a:moveTo>
                <a:lnTo>
                  <a:pt x="4671" y="183180"/>
                </a:lnTo>
                <a:lnTo>
                  <a:pt x="18070" y="140118"/>
                </a:lnTo>
                <a:lnTo>
                  <a:pt x="39277" y="101149"/>
                </a:lnTo>
                <a:lnTo>
                  <a:pt x="67371" y="67196"/>
                </a:lnTo>
                <a:lnTo>
                  <a:pt x="101432" y="39182"/>
                </a:lnTo>
                <a:lnTo>
                  <a:pt x="140538" y="18029"/>
                </a:lnTo>
                <a:lnTo>
                  <a:pt x="183769" y="4661"/>
                </a:lnTo>
                <a:lnTo>
                  <a:pt x="230205" y="0"/>
                </a:lnTo>
                <a:lnTo>
                  <a:pt x="276582" y="4660"/>
                </a:lnTo>
                <a:lnTo>
                  <a:pt x="319786" y="18026"/>
                </a:lnTo>
                <a:lnTo>
                  <a:pt x="358889" y="39176"/>
                </a:lnTo>
                <a:lnTo>
                  <a:pt x="392962" y="67188"/>
                </a:lnTo>
                <a:lnTo>
                  <a:pt x="421079" y="101140"/>
                </a:lnTo>
                <a:lnTo>
                  <a:pt x="442311" y="140109"/>
                </a:lnTo>
                <a:lnTo>
                  <a:pt x="455730" y="183174"/>
                </a:lnTo>
                <a:lnTo>
                  <a:pt x="460410" y="229413"/>
                </a:lnTo>
                <a:lnTo>
                  <a:pt x="455730" y="275645"/>
                </a:lnTo>
                <a:lnTo>
                  <a:pt x="442311" y="318704"/>
                </a:lnTo>
                <a:lnTo>
                  <a:pt x="421079" y="357670"/>
                </a:lnTo>
                <a:lnTo>
                  <a:pt x="392962" y="391620"/>
                </a:lnTo>
                <a:lnTo>
                  <a:pt x="358889" y="419630"/>
                </a:lnTo>
                <a:lnTo>
                  <a:pt x="319786" y="440779"/>
                </a:lnTo>
                <a:lnTo>
                  <a:pt x="276582" y="454145"/>
                </a:lnTo>
                <a:lnTo>
                  <a:pt x="230205" y="458806"/>
                </a:lnTo>
                <a:lnTo>
                  <a:pt x="183769" y="454145"/>
                </a:lnTo>
                <a:lnTo>
                  <a:pt x="140538" y="440779"/>
                </a:lnTo>
                <a:lnTo>
                  <a:pt x="101432" y="419630"/>
                </a:lnTo>
                <a:lnTo>
                  <a:pt x="67371" y="391620"/>
                </a:lnTo>
                <a:lnTo>
                  <a:pt x="39277" y="357670"/>
                </a:lnTo>
                <a:lnTo>
                  <a:pt x="18070" y="318704"/>
                </a:lnTo>
                <a:lnTo>
                  <a:pt x="4671" y="275645"/>
                </a:lnTo>
                <a:lnTo>
                  <a:pt x="0" y="229413"/>
                </a:lnTo>
                <a:close/>
              </a:path>
            </a:pathLst>
          </a:custGeom>
          <a:ln w="4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980025" y="3193923"/>
            <a:ext cx="311799" cy="1577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594735" y="1925040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19">
                <a:moveTo>
                  <a:pt x="0" y="286690"/>
                </a:moveTo>
                <a:lnTo>
                  <a:pt x="0" y="0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132879" y="1925040"/>
            <a:ext cx="0" cy="314325"/>
          </a:xfrm>
          <a:custGeom>
            <a:avLst/>
            <a:gdLst/>
            <a:ahLst/>
            <a:cxnLst/>
            <a:rect l="l" t="t" r="r" b="b"/>
            <a:pathLst>
              <a:path w="0" h="314325">
                <a:moveTo>
                  <a:pt x="0" y="0"/>
                </a:moveTo>
                <a:lnTo>
                  <a:pt x="0" y="314206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594735" y="1925040"/>
            <a:ext cx="584835" cy="0"/>
          </a:xfrm>
          <a:custGeom>
            <a:avLst/>
            <a:gdLst/>
            <a:ahLst/>
            <a:cxnLst/>
            <a:rect l="l" t="t" r="r" b="b"/>
            <a:pathLst>
              <a:path w="584835" h="0">
                <a:moveTo>
                  <a:pt x="0" y="0"/>
                </a:moveTo>
                <a:lnTo>
                  <a:pt x="584648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812346" y="1925040"/>
            <a:ext cx="1320800" cy="0"/>
          </a:xfrm>
          <a:custGeom>
            <a:avLst/>
            <a:gdLst/>
            <a:ahLst/>
            <a:cxnLst/>
            <a:rect l="l" t="t" r="r" b="b"/>
            <a:pathLst>
              <a:path w="1320800" h="0">
                <a:moveTo>
                  <a:pt x="1320533" y="0"/>
                </a:moveTo>
                <a:lnTo>
                  <a:pt x="0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594735" y="2815197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0"/>
                </a:moveTo>
                <a:lnTo>
                  <a:pt x="0" y="256888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132879" y="2842693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0723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603870" y="3530913"/>
            <a:ext cx="0" cy="229870"/>
          </a:xfrm>
          <a:custGeom>
            <a:avLst/>
            <a:gdLst/>
            <a:ahLst/>
            <a:cxnLst/>
            <a:rect l="l" t="t" r="r" b="b"/>
            <a:pathLst>
              <a:path w="0" h="229870">
                <a:moveTo>
                  <a:pt x="0" y="229392"/>
                </a:moveTo>
                <a:lnTo>
                  <a:pt x="0" y="0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135924" y="3502223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5">
                <a:moveTo>
                  <a:pt x="0" y="0"/>
                </a:moveTo>
                <a:lnTo>
                  <a:pt x="0" y="258082"/>
                </a:lnTo>
              </a:path>
            </a:pathLst>
          </a:custGeom>
          <a:ln w="2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603870" y="3760306"/>
            <a:ext cx="2532380" cy="0"/>
          </a:xfrm>
          <a:custGeom>
            <a:avLst/>
            <a:gdLst/>
            <a:ahLst/>
            <a:cxnLst/>
            <a:rect l="l" t="t" r="r" b="b"/>
            <a:pathLst>
              <a:path w="2532379" h="0">
                <a:moveTo>
                  <a:pt x="0" y="0"/>
                </a:moveTo>
                <a:lnTo>
                  <a:pt x="2532054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6247884" y="1484424"/>
            <a:ext cx="55435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>
                <a:latin typeface="Arial"/>
                <a:cs typeface="Arial"/>
              </a:rPr>
              <a:t>0</a:t>
            </a:r>
            <a:r>
              <a:rPr dirty="0" sz="1900" spc="5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10</a:t>
            </a:r>
            <a:endParaRPr sz="19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895682" y="2344597"/>
            <a:ext cx="55372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>
                <a:latin typeface="Arial"/>
                <a:cs typeface="Arial"/>
              </a:rPr>
              <a:t>0</a:t>
            </a:r>
            <a:r>
              <a:rPr dirty="0" sz="1900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319528" y="2344597"/>
            <a:ext cx="55372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>
                <a:latin typeface="Arial"/>
                <a:cs typeface="Arial"/>
              </a:rPr>
              <a:t>0</a:t>
            </a:r>
            <a:r>
              <a:rPr dirty="0" sz="1900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826459" y="3147533"/>
            <a:ext cx="40449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latin typeface="Arial"/>
                <a:cs typeface="Arial"/>
              </a:rPr>
              <a:t>Eg”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417984" y="3090175"/>
            <a:ext cx="47244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10">
                <a:latin typeface="Arial"/>
                <a:cs typeface="Arial"/>
              </a:rPr>
              <a:t>Em”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6035454" y="2140109"/>
            <a:ext cx="598170" cy="0"/>
          </a:xfrm>
          <a:custGeom>
            <a:avLst/>
            <a:gdLst/>
            <a:ahLst/>
            <a:cxnLst/>
            <a:rect l="l" t="t" r="r" b="b"/>
            <a:pathLst>
              <a:path w="598170" h="0">
                <a:moveTo>
                  <a:pt x="0" y="0"/>
                </a:moveTo>
                <a:lnTo>
                  <a:pt x="598046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614621" y="2064845"/>
            <a:ext cx="226695" cy="151130"/>
          </a:xfrm>
          <a:custGeom>
            <a:avLst/>
            <a:gdLst/>
            <a:ahLst/>
            <a:cxnLst/>
            <a:rect l="l" t="t" r="r" b="b"/>
            <a:pathLst>
              <a:path w="226695" h="151130">
                <a:moveTo>
                  <a:pt x="0" y="0"/>
                </a:moveTo>
                <a:lnTo>
                  <a:pt x="0" y="150527"/>
                </a:lnTo>
                <a:lnTo>
                  <a:pt x="226551" y="752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6111061" y="2201231"/>
            <a:ext cx="30988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solidFill>
                  <a:srgbClr val="000080"/>
                </a:solidFill>
                <a:latin typeface="Arial"/>
                <a:cs typeface="Arial"/>
              </a:rPr>
              <a:t>Ig”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258343" y="1873448"/>
            <a:ext cx="100689" cy="1090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7236508" y="1541681"/>
            <a:ext cx="18796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1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9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7128827" y="2484239"/>
            <a:ext cx="0" cy="357505"/>
          </a:xfrm>
          <a:custGeom>
            <a:avLst/>
            <a:gdLst/>
            <a:ahLst/>
            <a:cxnLst/>
            <a:rect l="l" t="t" r="r" b="b"/>
            <a:pathLst>
              <a:path w="0" h="357505">
                <a:moveTo>
                  <a:pt x="0" y="0"/>
                </a:moveTo>
                <a:lnTo>
                  <a:pt x="0" y="357402"/>
                </a:lnTo>
              </a:path>
            </a:pathLst>
          </a:custGeom>
          <a:ln w="146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063054" y="2825253"/>
            <a:ext cx="132080" cy="196850"/>
          </a:xfrm>
          <a:custGeom>
            <a:avLst/>
            <a:gdLst/>
            <a:ahLst/>
            <a:cxnLst/>
            <a:rect l="l" t="t" r="r" b="b"/>
            <a:pathLst>
              <a:path w="132079" h="196850">
                <a:moveTo>
                  <a:pt x="131545" y="0"/>
                </a:moveTo>
                <a:lnTo>
                  <a:pt x="0" y="0"/>
                </a:lnTo>
                <a:lnTo>
                  <a:pt x="65772" y="196657"/>
                </a:lnTo>
                <a:lnTo>
                  <a:pt x="13154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 txBox="1"/>
          <p:nvPr/>
        </p:nvSpPr>
        <p:spPr>
          <a:xfrm>
            <a:off x="6806548" y="2502327"/>
            <a:ext cx="24193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solidFill>
                  <a:srgbClr val="FF0000"/>
                </a:solidFill>
                <a:latin typeface="Arial"/>
                <a:cs typeface="Arial"/>
              </a:rPr>
              <a:t>I”f</a:t>
            </a:r>
            <a:endParaRPr sz="19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330206" y="1925040"/>
            <a:ext cx="0" cy="1835785"/>
          </a:xfrm>
          <a:custGeom>
            <a:avLst/>
            <a:gdLst/>
            <a:ahLst/>
            <a:cxnLst/>
            <a:rect l="l" t="t" r="r" b="b"/>
            <a:pathLst>
              <a:path w="0" h="1835785">
                <a:moveTo>
                  <a:pt x="0" y="0"/>
                </a:moveTo>
                <a:lnTo>
                  <a:pt x="0" y="1835265"/>
                </a:lnTo>
              </a:path>
            </a:pathLst>
          </a:custGeom>
          <a:ln w="43848">
            <a:solidFill>
              <a:srgbClr val="99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7544666" y="2215576"/>
            <a:ext cx="37719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solidFill>
                  <a:srgbClr val="000080"/>
                </a:solidFill>
                <a:latin typeface="Arial"/>
                <a:cs typeface="Arial"/>
              </a:rPr>
              <a:t>Im”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7710634" y="2140109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 h="0">
                <a:moveTo>
                  <a:pt x="252535" y="0"/>
                </a:moveTo>
                <a:lnTo>
                  <a:pt x="0" y="0"/>
                </a:lnTo>
              </a:path>
            </a:pathLst>
          </a:custGeom>
          <a:ln w="24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502962" y="2064845"/>
            <a:ext cx="226695" cy="151130"/>
          </a:xfrm>
          <a:custGeom>
            <a:avLst/>
            <a:gdLst/>
            <a:ahLst/>
            <a:cxnLst/>
            <a:rect l="l" t="t" r="r" b="b"/>
            <a:pathLst>
              <a:path w="226695" h="151130">
                <a:moveTo>
                  <a:pt x="226551" y="0"/>
                </a:moveTo>
                <a:lnTo>
                  <a:pt x="0" y="75263"/>
                </a:lnTo>
                <a:lnTo>
                  <a:pt x="226551" y="150527"/>
                </a:lnTo>
                <a:lnTo>
                  <a:pt x="2265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231140" y="3448609"/>
            <a:ext cx="8606790" cy="175831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28219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solidFill>
                  <a:srgbClr val="000080"/>
                </a:solidFill>
                <a:latin typeface="Arial"/>
                <a:cs typeface="Arial"/>
              </a:rPr>
              <a:t>-</a:t>
            </a:r>
            <a:endParaRPr sz="1900">
              <a:latin typeface="Arial"/>
              <a:cs typeface="Arial"/>
            </a:endParaRPr>
          </a:p>
          <a:p>
            <a:pPr marL="967740">
              <a:lnSpc>
                <a:spcPct val="100000"/>
              </a:lnSpc>
              <a:spcBef>
                <a:spcPts val="1560"/>
              </a:spcBef>
              <a:tabLst>
                <a:tab pos="5617210" algn="l"/>
              </a:tabLst>
            </a:pPr>
            <a:r>
              <a:rPr dirty="0" sz="1900" spc="5">
                <a:latin typeface="Arial"/>
                <a:cs typeface="Arial"/>
              </a:rPr>
              <a:t>a) antes de</a:t>
            </a:r>
            <a:r>
              <a:rPr dirty="0" sz="1900" spc="20">
                <a:latin typeface="Arial"/>
                <a:cs typeface="Arial"/>
              </a:rPr>
              <a:t> </a:t>
            </a:r>
            <a:r>
              <a:rPr dirty="0" sz="1900" spc="5">
                <a:latin typeface="Arial"/>
                <a:cs typeface="Arial"/>
              </a:rPr>
              <a:t>la</a:t>
            </a:r>
            <a:r>
              <a:rPr dirty="0" sz="1900" spc="10">
                <a:latin typeface="Arial"/>
                <a:cs typeface="Arial"/>
              </a:rPr>
              <a:t> </a:t>
            </a:r>
            <a:r>
              <a:rPr dirty="0" sz="1900" spc="5">
                <a:latin typeface="Arial"/>
                <a:cs typeface="Arial"/>
              </a:rPr>
              <a:t>falla	b) después de la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 spc="5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50"/>
              </a:spcBef>
              <a:tabLst>
                <a:tab pos="566420" algn="l"/>
                <a:tab pos="1267460" algn="l"/>
                <a:tab pos="1704339" algn="l"/>
                <a:tab pos="2962275" algn="l"/>
                <a:tab pos="3498215" algn="l"/>
                <a:tab pos="3932554" algn="l"/>
                <a:tab pos="4956810" algn="l"/>
                <a:tab pos="5500370" algn="l"/>
                <a:tab pos="6295390" algn="l"/>
                <a:tab pos="7286625" algn="l"/>
                <a:tab pos="8221345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15">
                <a:latin typeface="Arial Rounded MT Bold"/>
                <a:cs typeface="Arial Rounded MT Bold"/>
              </a:rPr>
              <a:t>u</a:t>
            </a:r>
            <a:r>
              <a:rPr dirty="0" sz="2400">
                <a:latin typeface="Arial Rounded MT Bold"/>
                <a:cs typeface="Arial Rounded MT Bold"/>
              </a:rPr>
              <a:t>sa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2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si</a:t>
            </a:r>
            <a:r>
              <a:rPr dirty="0" sz="2400" spc="10">
                <a:latin typeface="Arial Rounded MT Bold"/>
                <a:cs typeface="Arial Rounded MT Bold"/>
              </a:rPr>
              <a:t>ó</a:t>
            </a:r>
            <a:r>
              <a:rPr dirty="0" sz="240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l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15">
                <a:latin typeface="Arial Rounded MT Bold"/>
                <a:cs typeface="Arial Rounded MT Bold"/>
              </a:rPr>
              <a:t>p</a:t>
            </a:r>
            <a:r>
              <a:rPr dirty="0" sz="2400" spc="-15">
                <a:latin typeface="Arial Rounded MT Bold"/>
                <a:cs typeface="Arial Rounded MT Bold"/>
              </a:rPr>
              <a:t>u</a:t>
            </a:r>
            <a:r>
              <a:rPr dirty="0" sz="2400" spc="5">
                <a:latin typeface="Arial Rounded MT Bold"/>
                <a:cs typeface="Arial Rounded MT Bold"/>
              </a:rPr>
              <a:t>n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15">
                <a:latin typeface="Arial Rounded MT Bold"/>
                <a:cs typeface="Arial Rounded MT Bold"/>
              </a:rPr>
              <a:t>d</a:t>
            </a:r>
            <a:r>
              <a:rPr dirty="0" sz="240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45">
                <a:latin typeface="Arial Rounded MT Bold"/>
                <a:cs typeface="Arial Rounded MT Bold"/>
              </a:rPr>
              <a:t>f</a:t>
            </a:r>
            <a:r>
              <a:rPr dirty="0" sz="2400" spc="-5">
                <a:latin typeface="Arial Rounded MT Bold"/>
                <a:cs typeface="Arial Rounded MT Bold"/>
              </a:rPr>
              <a:t>al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5">
                <a:latin typeface="Arial Rounded MT Bold"/>
                <a:cs typeface="Arial Rounded MT Bold"/>
              </a:rPr>
              <a:t>c</a:t>
            </a:r>
            <a:r>
              <a:rPr dirty="0" sz="2400" spc="-15">
                <a:latin typeface="Arial Rounded MT Bold"/>
                <a:cs typeface="Arial Rounded MT Bold"/>
              </a:rPr>
              <a:t>o</a:t>
            </a:r>
            <a:r>
              <a:rPr dirty="0" sz="2400" spc="10">
                <a:latin typeface="Arial Rounded MT Bold"/>
                <a:cs typeface="Arial Rounded MT Bold"/>
              </a:rPr>
              <a:t>m</a:t>
            </a:r>
            <a:r>
              <a:rPr dirty="0" sz="240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20">
                <a:latin typeface="Arial Rounded MT Bold"/>
                <a:cs typeface="Arial Rounded MT Bold"/>
              </a:rPr>
              <a:t>f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5">
                <a:latin typeface="Arial Rounded MT Bold"/>
                <a:cs typeface="Arial Rounded MT Bold"/>
              </a:rPr>
              <a:t>s</a:t>
            </a:r>
            <a:r>
              <a:rPr dirty="0" sz="2400" spc="-15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20">
                <a:latin typeface="Arial Rounded MT Bold"/>
                <a:cs typeface="Arial Rounded MT Bold"/>
              </a:rPr>
              <a:t>referencia: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68897"/>
            <a:ext cx="737362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Falla simétrica </a:t>
            </a:r>
            <a:r>
              <a:rPr dirty="0"/>
              <a:t>con generador y</a:t>
            </a:r>
            <a:r>
              <a:rPr dirty="0" spc="-145"/>
              <a:t> </a:t>
            </a:r>
            <a:r>
              <a:rPr dirty="0" spc="-5"/>
              <a:t>motor  sincrónico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71257"/>
            <a:ext cx="52076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La corriente </a:t>
            </a:r>
            <a:r>
              <a:rPr dirty="0" sz="2400" spc="-5">
                <a:latin typeface="Arial Rounded MT Bold"/>
                <a:cs typeface="Arial Rounded MT Bold"/>
              </a:rPr>
              <a:t>de </a:t>
            </a:r>
            <a:r>
              <a:rPr dirty="0" sz="2400" spc="-30">
                <a:latin typeface="Arial Rounded MT Bold"/>
                <a:cs typeface="Arial Rounded MT Bold"/>
              </a:rPr>
              <a:t>carga </a:t>
            </a:r>
            <a:r>
              <a:rPr dirty="0" sz="2400" spc="-5">
                <a:latin typeface="Arial Rounded MT Bold"/>
                <a:cs typeface="Arial Rounded MT Bold"/>
              </a:rPr>
              <a:t>del </a:t>
            </a:r>
            <a:r>
              <a:rPr dirty="0" sz="2400" spc="-10">
                <a:latin typeface="Arial Rounded MT Bold"/>
                <a:cs typeface="Arial Rounded MT Bold"/>
              </a:rPr>
              <a:t>motor</a:t>
            </a:r>
            <a:r>
              <a:rPr dirty="0" sz="2400" spc="6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3906" y="2658967"/>
            <a:ext cx="38100" cy="22225"/>
          </a:xfrm>
          <a:custGeom>
            <a:avLst/>
            <a:gdLst/>
            <a:ahLst/>
            <a:cxnLst/>
            <a:rect l="l" t="t" r="r" b="b"/>
            <a:pathLst>
              <a:path w="38100" h="22225">
                <a:moveTo>
                  <a:pt x="0" y="21796"/>
                </a:moveTo>
                <a:lnTo>
                  <a:pt x="37710" y="0"/>
                </a:lnTo>
              </a:path>
            </a:pathLst>
          </a:custGeom>
          <a:ln w="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022374" y="2658967"/>
            <a:ext cx="93345" cy="151130"/>
          </a:xfrm>
          <a:custGeom>
            <a:avLst/>
            <a:gdLst/>
            <a:ahLst/>
            <a:cxnLst/>
            <a:rect l="l" t="t" r="r" b="b"/>
            <a:pathLst>
              <a:path w="93344" h="151130">
                <a:moveTo>
                  <a:pt x="0" y="0"/>
                </a:moveTo>
                <a:lnTo>
                  <a:pt x="93141" y="151066"/>
                </a:lnTo>
              </a:path>
            </a:pathLst>
          </a:custGeom>
          <a:ln w="43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115515" y="2408679"/>
            <a:ext cx="100965" cy="402590"/>
          </a:xfrm>
          <a:custGeom>
            <a:avLst/>
            <a:gdLst/>
            <a:ahLst/>
            <a:cxnLst/>
            <a:rect l="l" t="t" r="r" b="b"/>
            <a:pathLst>
              <a:path w="100964" h="402589">
                <a:moveTo>
                  <a:pt x="0" y="402106"/>
                </a:moveTo>
                <a:lnTo>
                  <a:pt x="100866" y="0"/>
                </a:lnTo>
              </a:path>
            </a:pathLst>
          </a:custGeom>
          <a:ln w="44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16382" y="2408679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 h="0">
                <a:moveTo>
                  <a:pt x="0" y="0"/>
                </a:moveTo>
                <a:lnTo>
                  <a:pt x="195522" y="0"/>
                </a:lnTo>
              </a:path>
            </a:pathLst>
          </a:custGeom>
          <a:ln w="43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965019" y="2385019"/>
            <a:ext cx="432434" cy="410845"/>
          </a:xfrm>
          <a:custGeom>
            <a:avLst/>
            <a:gdLst/>
            <a:ahLst/>
            <a:cxnLst/>
            <a:rect l="l" t="t" r="r" b="b"/>
            <a:pathLst>
              <a:path w="432435" h="410844">
                <a:moveTo>
                  <a:pt x="69102" y="270565"/>
                </a:moveTo>
                <a:lnTo>
                  <a:pt x="31562" y="270565"/>
                </a:lnTo>
                <a:lnTo>
                  <a:pt x="125492" y="410359"/>
                </a:lnTo>
                <a:lnTo>
                  <a:pt x="143969" y="410359"/>
                </a:lnTo>
                <a:lnTo>
                  <a:pt x="153993" y="370525"/>
                </a:lnTo>
                <a:lnTo>
                  <a:pt x="135487" y="370525"/>
                </a:lnTo>
                <a:lnTo>
                  <a:pt x="69102" y="270565"/>
                </a:lnTo>
                <a:close/>
              </a:path>
              <a:path w="432435" h="410844">
                <a:moveTo>
                  <a:pt x="431876" y="0"/>
                </a:moveTo>
                <a:lnTo>
                  <a:pt x="228629" y="0"/>
                </a:lnTo>
                <a:lnTo>
                  <a:pt x="135487" y="370525"/>
                </a:lnTo>
                <a:lnTo>
                  <a:pt x="153993" y="370525"/>
                </a:lnTo>
                <a:lnTo>
                  <a:pt x="242502" y="18792"/>
                </a:lnTo>
                <a:lnTo>
                  <a:pt x="431876" y="18792"/>
                </a:lnTo>
                <a:lnTo>
                  <a:pt x="431876" y="0"/>
                </a:lnTo>
                <a:close/>
              </a:path>
              <a:path w="432435" h="410844">
                <a:moveTo>
                  <a:pt x="53129" y="246514"/>
                </a:moveTo>
                <a:lnTo>
                  <a:pt x="0" y="275827"/>
                </a:lnTo>
                <a:lnTo>
                  <a:pt x="6180" y="286347"/>
                </a:lnTo>
                <a:lnTo>
                  <a:pt x="31562" y="270565"/>
                </a:lnTo>
                <a:lnTo>
                  <a:pt x="69102" y="270565"/>
                </a:lnTo>
                <a:lnTo>
                  <a:pt x="53129" y="246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35002" y="2336898"/>
            <a:ext cx="1416685" cy="0"/>
          </a:xfrm>
          <a:custGeom>
            <a:avLst/>
            <a:gdLst/>
            <a:ahLst/>
            <a:cxnLst/>
            <a:rect l="l" t="t" r="r" b="b"/>
            <a:pathLst>
              <a:path w="1416685" h="0">
                <a:moveTo>
                  <a:pt x="0" y="0"/>
                </a:moveTo>
                <a:lnTo>
                  <a:pt x="1416455" y="0"/>
                </a:lnTo>
              </a:path>
            </a:pathLst>
          </a:custGeom>
          <a:ln w="188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153264" y="1797824"/>
            <a:ext cx="98044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Times New Roman"/>
                <a:cs typeface="Times New Roman"/>
              </a:rPr>
              <a:t>30000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4682" y="2297753"/>
            <a:ext cx="54165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15" i="1">
                <a:latin typeface="Times New Roman"/>
                <a:cs typeface="Times New Roman"/>
              </a:rPr>
              <a:t>BA</a:t>
            </a:r>
            <a:r>
              <a:rPr dirty="0" sz="1700" spc="10" i="1">
                <a:latin typeface="Times New Roman"/>
                <a:cs typeface="Times New Roman"/>
              </a:rPr>
              <a:t>S</a:t>
            </a:r>
            <a:r>
              <a:rPr dirty="0" sz="1700" spc="45" i="1">
                <a:latin typeface="Times New Roman"/>
                <a:cs typeface="Times New Roman"/>
              </a:rPr>
              <a:t>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09182" y="2038337"/>
            <a:ext cx="104902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1690" algn="l"/>
              </a:tabLst>
            </a:pPr>
            <a:r>
              <a:rPr dirty="0" sz="3000" spc="20" i="1">
                <a:latin typeface="Times New Roman"/>
                <a:cs typeface="Times New Roman"/>
              </a:rPr>
              <a:t>I</a:t>
            </a:r>
            <a:r>
              <a:rPr dirty="0" sz="3000" spc="20" i="1">
                <a:latin typeface="Times New Roman"/>
                <a:cs typeface="Times New Roman"/>
              </a:rPr>
              <a:t>	</a:t>
            </a:r>
            <a:r>
              <a:rPr dirty="0" sz="3000" spc="4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0338" y="2038337"/>
            <a:ext cx="153162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6345" algn="l"/>
              </a:tabLst>
            </a:pPr>
            <a:r>
              <a:rPr dirty="0" sz="3000" spc="40">
                <a:latin typeface="Symbol"/>
                <a:cs typeface="Symbol"/>
              </a:rPr>
              <a:t></a:t>
            </a:r>
            <a:r>
              <a:rPr dirty="0" sz="3000" spc="-41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131</a:t>
            </a:r>
            <a:r>
              <a:rPr dirty="0" sz="3000" spc="35">
                <a:latin typeface="Times New Roman"/>
                <a:cs typeface="Times New Roman"/>
              </a:rPr>
              <a:t>2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50"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3277" y="2366022"/>
            <a:ext cx="116332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5">
                <a:latin typeface="Times New Roman"/>
                <a:cs typeface="Times New Roman"/>
              </a:rPr>
              <a:t>3</a:t>
            </a:r>
            <a:r>
              <a:rPr dirty="0" sz="3000" spc="-420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</a:t>
            </a:r>
            <a:r>
              <a:rPr dirty="0" sz="3000" spc="20">
                <a:latin typeface="Times New Roman"/>
                <a:cs typeface="Times New Roman"/>
              </a:rPr>
              <a:t>13.2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343005" y="3954367"/>
            <a:ext cx="38100" cy="22225"/>
          </a:xfrm>
          <a:custGeom>
            <a:avLst/>
            <a:gdLst/>
            <a:ahLst/>
            <a:cxnLst/>
            <a:rect l="l" t="t" r="r" b="b"/>
            <a:pathLst>
              <a:path w="38100" h="22225">
                <a:moveTo>
                  <a:pt x="0" y="21796"/>
                </a:moveTo>
                <a:lnTo>
                  <a:pt x="37665" y="0"/>
                </a:lnTo>
              </a:path>
            </a:pathLst>
          </a:custGeom>
          <a:ln w="4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81457" y="3954367"/>
            <a:ext cx="92710" cy="151130"/>
          </a:xfrm>
          <a:custGeom>
            <a:avLst/>
            <a:gdLst/>
            <a:ahLst/>
            <a:cxnLst/>
            <a:rect l="l" t="t" r="r" b="b"/>
            <a:pathLst>
              <a:path w="92710" h="151129">
                <a:moveTo>
                  <a:pt x="0" y="0"/>
                </a:moveTo>
                <a:lnTo>
                  <a:pt x="92241" y="151066"/>
                </a:lnTo>
              </a:path>
            </a:pathLst>
          </a:custGeom>
          <a:ln w="43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73699" y="3704079"/>
            <a:ext cx="101600" cy="402590"/>
          </a:xfrm>
          <a:custGeom>
            <a:avLst/>
            <a:gdLst/>
            <a:ahLst/>
            <a:cxnLst/>
            <a:rect l="l" t="t" r="r" b="b"/>
            <a:pathLst>
              <a:path w="101600" h="402589">
                <a:moveTo>
                  <a:pt x="0" y="402106"/>
                </a:moveTo>
                <a:lnTo>
                  <a:pt x="101500" y="0"/>
                </a:lnTo>
              </a:path>
            </a:pathLst>
          </a:custGeom>
          <a:ln w="4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575200" y="3704079"/>
            <a:ext cx="194945" cy="0"/>
          </a:xfrm>
          <a:custGeom>
            <a:avLst/>
            <a:gdLst/>
            <a:ahLst/>
            <a:cxnLst/>
            <a:rect l="l" t="t" r="r" b="b"/>
            <a:pathLst>
              <a:path w="194945" h="0">
                <a:moveTo>
                  <a:pt x="0" y="0"/>
                </a:moveTo>
                <a:lnTo>
                  <a:pt x="194529" y="0"/>
                </a:lnTo>
              </a:path>
            </a:pathLst>
          </a:custGeom>
          <a:ln w="43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24173" y="3680419"/>
            <a:ext cx="431165" cy="410845"/>
          </a:xfrm>
          <a:custGeom>
            <a:avLst/>
            <a:gdLst/>
            <a:ahLst/>
            <a:cxnLst/>
            <a:rect l="l" t="t" r="r" b="b"/>
            <a:pathLst>
              <a:path w="431164" h="410845">
                <a:moveTo>
                  <a:pt x="68231" y="270565"/>
                </a:moveTo>
                <a:lnTo>
                  <a:pt x="31524" y="270565"/>
                </a:lnTo>
                <a:lnTo>
                  <a:pt x="125308" y="410359"/>
                </a:lnTo>
                <a:lnTo>
                  <a:pt x="143763" y="410359"/>
                </a:lnTo>
                <a:lnTo>
                  <a:pt x="153775" y="370525"/>
                </a:lnTo>
                <a:lnTo>
                  <a:pt x="134536" y="370525"/>
                </a:lnTo>
                <a:lnTo>
                  <a:pt x="68231" y="270565"/>
                </a:lnTo>
                <a:close/>
              </a:path>
              <a:path w="431164" h="410845">
                <a:moveTo>
                  <a:pt x="430566" y="0"/>
                </a:moveTo>
                <a:lnTo>
                  <a:pt x="228352" y="0"/>
                </a:lnTo>
                <a:lnTo>
                  <a:pt x="134536" y="370525"/>
                </a:lnTo>
                <a:lnTo>
                  <a:pt x="153775" y="370525"/>
                </a:lnTo>
                <a:lnTo>
                  <a:pt x="242177" y="18792"/>
                </a:lnTo>
                <a:lnTo>
                  <a:pt x="430566" y="18792"/>
                </a:lnTo>
                <a:lnTo>
                  <a:pt x="430566" y="0"/>
                </a:lnTo>
                <a:close/>
              </a:path>
              <a:path w="431164" h="410845">
                <a:moveTo>
                  <a:pt x="52277" y="246514"/>
                </a:moveTo>
                <a:lnTo>
                  <a:pt x="0" y="275827"/>
                </a:lnTo>
                <a:lnTo>
                  <a:pt x="6141" y="286347"/>
                </a:lnTo>
                <a:lnTo>
                  <a:pt x="31524" y="270565"/>
                </a:lnTo>
                <a:lnTo>
                  <a:pt x="68231" y="270565"/>
                </a:lnTo>
                <a:lnTo>
                  <a:pt x="52277" y="246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32985" y="3632298"/>
            <a:ext cx="2167890" cy="0"/>
          </a:xfrm>
          <a:custGeom>
            <a:avLst/>
            <a:gdLst/>
            <a:ahLst/>
            <a:cxnLst/>
            <a:rect l="l" t="t" r="r" b="b"/>
            <a:pathLst>
              <a:path w="2167890" h="0">
                <a:moveTo>
                  <a:pt x="0" y="0"/>
                </a:moveTo>
                <a:lnTo>
                  <a:pt x="2167443" y="0"/>
                </a:lnTo>
              </a:path>
            </a:pathLst>
          </a:custGeom>
          <a:ln w="188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963638" y="3593153"/>
            <a:ext cx="15113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40" i="1">
                <a:latin typeface="Times New Roman"/>
                <a:cs typeface="Times New Roman"/>
              </a:rPr>
              <a:t>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70998" y="3333737"/>
            <a:ext cx="569468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457834" algn="l"/>
                <a:tab pos="830580" algn="l"/>
                <a:tab pos="3029585" algn="l"/>
                <a:tab pos="5374640" algn="l"/>
              </a:tabLst>
            </a:pPr>
            <a:r>
              <a:rPr dirty="0" sz="3000" spc="20" i="1">
                <a:latin typeface="Times New Roman"/>
                <a:cs typeface="Times New Roman"/>
              </a:rPr>
              <a:t>I	</a:t>
            </a:r>
            <a:r>
              <a:rPr dirty="0" sz="3000" spc="35">
                <a:latin typeface="Symbol"/>
                <a:cs typeface="Symbol"/>
              </a:rPr>
              <a:t></a:t>
            </a:r>
            <a:r>
              <a:rPr dirty="0" sz="3000" spc="35">
                <a:latin typeface="Times New Roman"/>
                <a:cs typeface="Times New Roman"/>
              </a:rPr>
              <a:t>	</a:t>
            </a:r>
            <a:r>
              <a:rPr dirty="0" baseline="35185" sz="4500" spc="-7">
                <a:latin typeface="Times New Roman"/>
                <a:cs typeface="Times New Roman"/>
              </a:rPr>
              <a:t>20000</a:t>
            </a:r>
            <a:r>
              <a:rPr dirty="0" baseline="35185" sz="4500" spc="-7">
                <a:latin typeface="Symbol"/>
                <a:cs typeface="Symbol"/>
              </a:rPr>
              <a:t></a:t>
            </a:r>
            <a:r>
              <a:rPr dirty="0" baseline="35185" sz="4500" spc="-7">
                <a:latin typeface="Times New Roman"/>
                <a:cs typeface="Times New Roman"/>
              </a:rPr>
              <a:t>36.9º	</a:t>
            </a:r>
            <a:r>
              <a:rPr dirty="0" sz="3000" spc="35">
                <a:latin typeface="Symbol"/>
                <a:cs typeface="Symbol"/>
              </a:rPr>
              <a:t></a:t>
            </a:r>
            <a:r>
              <a:rPr dirty="0" sz="3000" spc="-415">
                <a:latin typeface="Times New Roman"/>
                <a:cs typeface="Times New Roman"/>
              </a:rPr>
              <a:t> </a:t>
            </a:r>
            <a:r>
              <a:rPr dirty="0" sz="3000" spc="-10">
                <a:latin typeface="Times New Roman"/>
                <a:cs typeface="Times New Roman"/>
              </a:rPr>
              <a:t>1128</a:t>
            </a:r>
            <a:r>
              <a:rPr dirty="0" sz="3000" spc="-10">
                <a:latin typeface="Symbol"/>
                <a:cs typeface="Symbol"/>
              </a:rPr>
              <a:t></a:t>
            </a:r>
            <a:r>
              <a:rPr dirty="0" sz="3000" spc="-10">
                <a:latin typeface="Times New Roman"/>
                <a:cs typeface="Times New Roman"/>
              </a:rPr>
              <a:t>36.9º	</a:t>
            </a:r>
            <a:r>
              <a:rPr dirty="0" sz="3000" spc="45"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37984" y="3661422"/>
            <a:ext cx="217487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6160" algn="l"/>
              </a:tabLst>
            </a:pPr>
            <a:r>
              <a:rPr dirty="0" sz="3000" spc="65">
                <a:latin typeface="Times New Roman"/>
                <a:cs typeface="Times New Roman"/>
              </a:rPr>
              <a:t>0.8</a:t>
            </a:r>
            <a:r>
              <a:rPr dirty="0" sz="3000" spc="65">
                <a:latin typeface="Symbol"/>
                <a:cs typeface="Symbol"/>
              </a:rPr>
              <a:t></a:t>
            </a:r>
            <a:r>
              <a:rPr dirty="0" sz="3000" spc="65">
                <a:latin typeface="Times New Roman"/>
                <a:cs typeface="Times New Roman"/>
              </a:rPr>
              <a:t>	</a:t>
            </a:r>
            <a:r>
              <a:rPr dirty="0" sz="3000" spc="30">
                <a:latin typeface="Times New Roman"/>
                <a:cs typeface="Times New Roman"/>
              </a:rPr>
              <a:t>3</a:t>
            </a:r>
            <a:r>
              <a:rPr dirty="0" sz="3000" spc="-430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</a:t>
            </a:r>
            <a:r>
              <a:rPr dirty="0" sz="3000" spc="20">
                <a:latin typeface="Times New Roman"/>
                <a:cs typeface="Times New Roman"/>
              </a:rPr>
              <a:t>12.8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752600" y="4500562"/>
            <a:ext cx="6038850" cy="986155"/>
          </a:xfrm>
          <a:custGeom>
            <a:avLst/>
            <a:gdLst/>
            <a:ahLst/>
            <a:cxnLst/>
            <a:rect l="l" t="t" r="r" b="b"/>
            <a:pathLst>
              <a:path w="6038850" h="986154">
                <a:moveTo>
                  <a:pt x="0" y="985837"/>
                </a:moveTo>
                <a:lnTo>
                  <a:pt x="6038850" y="985837"/>
                </a:lnTo>
                <a:lnTo>
                  <a:pt x="6038850" y="0"/>
                </a:lnTo>
                <a:lnTo>
                  <a:pt x="0" y="0"/>
                </a:lnTo>
                <a:lnTo>
                  <a:pt x="0" y="985837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990924" y="5010039"/>
            <a:ext cx="1863089" cy="0"/>
          </a:xfrm>
          <a:custGeom>
            <a:avLst/>
            <a:gdLst/>
            <a:ahLst/>
            <a:cxnLst/>
            <a:rect l="l" t="t" r="r" b="b"/>
            <a:pathLst>
              <a:path w="1863089" h="0">
                <a:moveTo>
                  <a:pt x="0" y="0"/>
                </a:moveTo>
                <a:lnTo>
                  <a:pt x="1862562" y="0"/>
                </a:lnTo>
              </a:path>
            </a:pathLst>
          </a:custGeom>
          <a:ln w="180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7163584" y="4710790"/>
            <a:ext cx="59499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15">
                <a:latin typeface="Times New Roman"/>
                <a:cs typeface="Times New Roman"/>
              </a:rPr>
              <a:t>p</a:t>
            </a:r>
            <a:r>
              <a:rPr dirty="0" sz="3000" spc="5">
                <a:latin typeface="Times New Roman"/>
                <a:cs typeface="Times New Roman"/>
              </a:rPr>
              <a:t>.</a:t>
            </a:r>
            <a:r>
              <a:rPr dirty="0" sz="3000" spc="15">
                <a:latin typeface="Times New Roman"/>
                <a:cs typeface="Times New Roman"/>
              </a:rPr>
              <a:t>u</a:t>
            </a:r>
            <a:r>
              <a:rPr dirty="0" sz="3000" spc="25">
                <a:latin typeface="Times New Roman"/>
                <a:cs typeface="Times New Roman"/>
              </a:rPr>
              <a:t>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79379" y="4970119"/>
            <a:ext cx="601345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750" spc="60" i="1">
                <a:latin typeface="Times New Roman"/>
                <a:cs typeface="Times New Roman"/>
              </a:rPr>
              <a:t>L</a:t>
            </a:r>
            <a:r>
              <a:rPr dirty="0" sz="1750" spc="60">
                <a:latin typeface="Times New Roman"/>
                <a:cs typeface="Times New Roman"/>
              </a:rPr>
              <a:t>,</a:t>
            </a:r>
            <a:r>
              <a:rPr dirty="0" sz="1750" spc="-215">
                <a:latin typeface="Times New Roman"/>
                <a:cs typeface="Times New Roman"/>
              </a:rPr>
              <a:t> </a:t>
            </a:r>
            <a:r>
              <a:rPr dirty="0" sz="1750" spc="40" i="1">
                <a:latin typeface="Times New Roman"/>
                <a:cs typeface="Times New Roman"/>
              </a:rPr>
              <a:t>p</a:t>
            </a:r>
            <a:r>
              <a:rPr dirty="0" sz="1750" spc="40">
                <a:latin typeface="Times New Roman"/>
                <a:cs typeface="Times New Roman"/>
              </a:rPr>
              <a:t>.</a:t>
            </a:r>
            <a:r>
              <a:rPr dirty="0" sz="1750" spc="40" i="1">
                <a:latin typeface="Times New Roman"/>
                <a:cs typeface="Times New Roman"/>
              </a:rPr>
              <a:t>u</a:t>
            </a:r>
            <a:r>
              <a:rPr dirty="0" sz="1750" spc="40">
                <a:latin typeface="Times New Roman"/>
                <a:cs typeface="Times New Roman"/>
              </a:rPr>
              <a:t>.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97338" y="4710790"/>
            <a:ext cx="5159375" cy="7823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ts val="2975"/>
              </a:lnSpc>
              <a:spcBef>
                <a:spcPts val="105"/>
              </a:spcBef>
              <a:tabLst>
                <a:tab pos="885190" algn="l"/>
              </a:tabLst>
            </a:pPr>
            <a:r>
              <a:rPr dirty="0" sz="3000" spc="35" i="1">
                <a:latin typeface="Times New Roman"/>
                <a:cs typeface="Times New Roman"/>
              </a:rPr>
              <a:t>I	</a:t>
            </a:r>
            <a:r>
              <a:rPr dirty="0" sz="3000" spc="60">
                <a:latin typeface="Symbol"/>
                <a:cs typeface="Symbol"/>
              </a:rPr>
              <a:t></a:t>
            </a:r>
            <a:r>
              <a:rPr dirty="0" sz="3000" spc="60">
                <a:latin typeface="Times New Roman"/>
                <a:cs typeface="Times New Roman"/>
              </a:rPr>
              <a:t> </a:t>
            </a:r>
            <a:r>
              <a:rPr dirty="0" baseline="35185" sz="4500" spc="15">
                <a:latin typeface="Times New Roman"/>
                <a:cs typeface="Times New Roman"/>
              </a:rPr>
              <a:t>1128</a:t>
            </a:r>
            <a:r>
              <a:rPr dirty="0" baseline="35185" sz="4500" spc="15">
                <a:latin typeface="Symbol"/>
                <a:cs typeface="Symbol"/>
              </a:rPr>
              <a:t></a:t>
            </a:r>
            <a:r>
              <a:rPr dirty="0" baseline="35185" sz="4500" spc="15">
                <a:latin typeface="Times New Roman"/>
                <a:cs typeface="Times New Roman"/>
              </a:rPr>
              <a:t>36.9º</a:t>
            </a:r>
            <a:r>
              <a:rPr dirty="0" baseline="35185" sz="4500" spc="-487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Times New Roman"/>
                <a:cs typeface="Times New Roman"/>
              </a:rPr>
              <a:t>=0.86</a:t>
            </a:r>
            <a:r>
              <a:rPr dirty="0" sz="3000" spc="15">
                <a:latin typeface="Symbol"/>
                <a:cs typeface="Symbol"/>
              </a:rPr>
              <a:t></a:t>
            </a:r>
            <a:r>
              <a:rPr dirty="0" sz="3000" spc="15">
                <a:latin typeface="Times New Roman"/>
                <a:cs typeface="Times New Roman"/>
              </a:rPr>
              <a:t>36.9º</a:t>
            </a:r>
            <a:endParaRPr sz="3000">
              <a:latin typeface="Times New Roman"/>
              <a:cs typeface="Times New Roman"/>
            </a:endParaRPr>
          </a:p>
          <a:p>
            <a:pPr algn="ctr" marR="930910">
              <a:lnSpc>
                <a:spcPts val="2975"/>
              </a:lnSpc>
            </a:pPr>
            <a:r>
              <a:rPr dirty="0" sz="3000" spc="15">
                <a:latin typeface="Times New Roman"/>
                <a:cs typeface="Times New Roman"/>
              </a:rPr>
              <a:t>1312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28800" y="5791200"/>
            <a:ext cx="4038600" cy="601980"/>
          </a:xfrm>
          <a:prstGeom prst="rect">
            <a:avLst/>
          </a:prstGeom>
          <a:solidFill>
            <a:srgbClr val="CCFFFF"/>
          </a:solidFill>
        </p:spPr>
        <p:txBody>
          <a:bodyPr wrap="square" lIns="0" tIns="0" rIns="0" bIns="0" rtlCol="0" vert="horz">
            <a:spAutoFit/>
          </a:bodyPr>
          <a:lstStyle/>
          <a:p>
            <a:pPr marL="69215">
              <a:lnSpc>
                <a:spcPts val="3595"/>
              </a:lnSpc>
              <a:tabLst>
                <a:tab pos="3410585" algn="l"/>
              </a:tabLst>
            </a:pPr>
            <a:r>
              <a:rPr dirty="0" sz="3000" spc="130" i="1">
                <a:latin typeface="Times New Roman"/>
                <a:cs typeface="Times New Roman"/>
              </a:rPr>
              <a:t>I</a:t>
            </a:r>
            <a:r>
              <a:rPr dirty="0" baseline="-24509" sz="2550" spc="195" i="1">
                <a:latin typeface="Times New Roman"/>
                <a:cs typeface="Times New Roman"/>
              </a:rPr>
              <a:t>L</a:t>
            </a:r>
            <a:r>
              <a:rPr dirty="0" baseline="-24509" sz="2550" spc="195">
                <a:latin typeface="Times New Roman"/>
                <a:cs typeface="Times New Roman"/>
              </a:rPr>
              <a:t>, </a:t>
            </a:r>
            <a:r>
              <a:rPr dirty="0" baseline="-24509" sz="2550" spc="89" i="1">
                <a:latin typeface="Times New Roman"/>
                <a:cs typeface="Times New Roman"/>
              </a:rPr>
              <a:t>p</a:t>
            </a:r>
            <a:r>
              <a:rPr dirty="0" baseline="-24509" sz="2550" spc="89">
                <a:latin typeface="Times New Roman"/>
                <a:cs typeface="Times New Roman"/>
              </a:rPr>
              <a:t>.</a:t>
            </a:r>
            <a:r>
              <a:rPr dirty="0" baseline="-24509" sz="2550" spc="89" i="1">
                <a:latin typeface="Times New Roman"/>
                <a:cs typeface="Times New Roman"/>
              </a:rPr>
              <a:t>u</a:t>
            </a:r>
            <a:r>
              <a:rPr dirty="0" baseline="-24509" sz="2550" spc="89">
                <a:latin typeface="Times New Roman"/>
                <a:cs typeface="Times New Roman"/>
              </a:rPr>
              <a:t>. </a:t>
            </a:r>
            <a:r>
              <a:rPr dirty="0" sz="3000" spc="85">
                <a:latin typeface="Symbol"/>
                <a:cs typeface="Symbol"/>
              </a:rPr>
              <a:t></a:t>
            </a:r>
            <a:r>
              <a:rPr dirty="0" sz="3000" spc="85">
                <a:latin typeface="Times New Roman"/>
                <a:cs typeface="Times New Roman"/>
              </a:rPr>
              <a:t> </a:t>
            </a:r>
            <a:r>
              <a:rPr dirty="0" sz="3000" spc="25">
                <a:latin typeface="Times New Roman"/>
                <a:cs typeface="Times New Roman"/>
              </a:rPr>
              <a:t>0.69</a:t>
            </a:r>
            <a:r>
              <a:rPr dirty="0" sz="3000" spc="-440">
                <a:latin typeface="Times New Roman"/>
                <a:cs typeface="Times New Roman"/>
              </a:rPr>
              <a:t> </a:t>
            </a:r>
            <a:r>
              <a:rPr dirty="0" sz="3000" spc="85">
                <a:latin typeface="Symbol"/>
                <a:cs typeface="Symbol"/>
              </a:rPr>
              <a:t></a:t>
            </a:r>
            <a:r>
              <a:rPr dirty="0" sz="3000" spc="315">
                <a:latin typeface="Times New Roman"/>
                <a:cs typeface="Times New Roman"/>
              </a:rPr>
              <a:t> </a:t>
            </a:r>
            <a:r>
              <a:rPr dirty="0" sz="3000" spc="50" i="1">
                <a:latin typeface="Times New Roman"/>
                <a:cs typeface="Times New Roman"/>
              </a:rPr>
              <a:t>j</a:t>
            </a:r>
            <a:r>
              <a:rPr dirty="0" sz="3000" spc="50">
                <a:latin typeface="Times New Roman"/>
                <a:cs typeface="Times New Roman"/>
              </a:rPr>
              <a:t>0.52	</a:t>
            </a:r>
            <a:r>
              <a:rPr dirty="0" sz="3000" spc="15">
                <a:latin typeface="Times New Roman"/>
                <a:cs typeface="Times New Roman"/>
              </a:rPr>
              <a:t>p.u.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2352675"/>
            <a:ext cx="7396480" cy="1108075"/>
          </a:xfrm>
          <a:prstGeom prst="rect">
            <a:avLst/>
          </a:prstGeom>
          <a:solidFill>
            <a:srgbClr val="CCFFFF"/>
          </a:solidFill>
        </p:spPr>
        <p:txBody>
          <a:bodyPr wrap="square" lIns="0" tIns="0" rIns="0" bIns="0" rtlCol="0" vert="horz">
            <a:spAutoFit/>
          </a:bodyPr>
          <a:lstStyle/>
          <a:p>
            <a:pPr marL="19685">
              <a:lnSpc>
                <a:spcPts val="3125"/>
              </a:lnSpc>
              <a:tabLst>
                <a:tab pos="399415" algn="l"/>
                <a:tab pos="1074420" algn="l"/>
              </a:tabLst>
            </a:pPr>
            <a:r>
              <a:rPr dirty="0" sz="2750" spc="-70" i="1">
                <a:latin typeface="Times New Roman"/>
                <a:cs typeface="Times New Roman"/>
              </a:rPr>
              <a:t>V</a:t>
            </a:r>
            <a:r>
              <a:rPr dirty="0" baseline="-24305" sz="2400" spc="-104" i="1">
                <a:latin typeface="Times New Roman"/>
                <a:cs typeface="Times New Roman"/>
              </a:rPr>
              <a:t>t	</a:t>
            </a:r>
            <a:r>
              <a:rPr dirty="0" sz="2750" spc="25">
                <a:latin typeface="Symbol"/>
                <a:cs typeface="Symbol"/>
              </a:rPr>
              <a:t></a:t>
            </a:r>
            <a:r>
              <a:rPr dirty="0" sz="2750" spc="-350">
                <a:latin typeface="Times New Roman"/>
                <a:cs typeface="Times New Roman"/>
              </a:rPr>
              <a:t> </a:t>
            </a:r>
            <a:r>
              <a:rPr dirty="0" sz="2750" spc="100" i="1">
                <a:latin typeface="Times New Roman"/>
                <a:cs typeface="Times New Roman"/>
              </a:rPr>
              <a:t>V</a:t>
            </a:r>
            <a:r>
              <a:rPr dirty="0" baseline="-24305" sz="2400" spc="150" i="1">
                <a:latin typeface="Times New Roman"/>
                <a:cs typeface="Times New Roman"/>
              </a:rPr>
              <a:t>f	</a:t>
            </a:r>
            <a:r>
              <a:rPr dirty="0" sz="2750" spc="25">
                <a:latin typeface="Symbol"/>
                <a:cs typeface="Symbol"/>
              </a:rPr>
              <a:t></a:t>
            </a:r>
            <a:r>
              <a:rPr dirty="0" sz="2750" spc="25">
                <a:latin typeface="Times New Roman"/>
                <a:cs typeface="Times New Roman"/>
              </a:rPr>
              <a:t> </a:t>
            </a:r>
            <a:r>
              <a:rPr dirty="0" sz="2750" spc="120" i="1">
                <a:latin typeface="Times New Roman"/>
                <a:cs typeface="Times New Roman"/>
              </a:rPr>
              <a:t>X</a:t>
            </a:r>
            <a:r>
              <a:rPr dirty="0" baseline="-24305" sz="2400" spc="179" i="1">
                <a:latin typeface="Times New Roman"/>
                <a:cs typeface="Times New Roman"/>
              </a:rPr>
              <a:t>l </a:t>
            </a:r>
            <a:r>
              <a:rPr dirty="0" sz="2750" spc="10">
                <a:latin typeface="Symbol"/>
                <a:cs typeface="Symbol"/>
              </a:rPr>
              <a:t></a:t>
            </a:r>
            <a:r>
              <a:rPr dirty="0" sz="2750" spc="-135">
                <a:latin typeface="Times New Roman"/>
                <a:cs typeface="Times New Roman"/>
              </a:rPr>
              <a:t> </a:t>
            </a:r>
            <a:r>
              <a:rPr dirty="0" sz="2750" spc="105" i="1">
                <a:latin typeface="Times New Roman"/>
                <a:cs typeface="Times New Roman"/>
              </a:rPr>
              <a:t>I</a:t>
            </a:r>
            <a:r>
              <a:rPr dirty="0" baseline="-24305" sz="2400" spc="157" i="1">
                <a:latin typeface="Times New Roman"/>
                <a:cs typeface="Times New Roman"/>
              </a:rPr>
              <a:t>L</a:t>
            </a:r>
            <a:endParaRPr baseline="-24305" sz="240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  <a:spcBef>
                <a:spcPts val="600"/>
              </a:spcBef>
              <a:tabLst>
                <a:tab pos="399415" algn="l"/>
              </a:tabLst>
            </a:pPr>
            <a:r>
              <a:rPr dirty="0" sz="2750" spc="-70" i="1">
                <a:latin typeface="Times New Roman"/>
                <a:cs typeface="Times New Roman"/>
              </a:rPr>
              <a:t>V</a:t>
            </a:r>
            <a:r>
              <a:rPr dirty="0" baseline="-24305" sz="2400" spc="-104" i="1">
                <a:latin typeface="Times New Roman"/>
                <a:cs typeface="Times New Roman"/>
              </a:rPr>
              <a:t>t	</a:t>
            </a:r>
            <a:r>
              <a:rPr dirty="0" sz="2750" spc="25">
                <a:latin typeface="Symbol"/>
                <a:cs typeface="Symbol"/>
              </a:rPr>
              <a:t></a:t>
            </a:r>
            <a:r>
              <a:rPr dirty="0" sz="2750" spc="25">
                <a:latin typeface="Times New Roman"/>
                <a:cs typeface="Times New Roman"/>
              </a:rPr>
              <a:t> </a:t>
            </a:r>
            <a:r>
              <a:rPr dirty="0" sz="2750" spc="-5">
                <a:latin typeface="Times New Roman"/>
                <a:cs typeface="Times New Roman"/>
              </a:rPr>
              <a:t>0.970 </a:t>
            </a:r>
            <a:r>
              <a:rPr dirty="0" sz="2750" spc="25">
                <a:latin typeface="Symbol"/>
                <a:cs typeface="Symbol"/>
              </a:rPr>
              <a:t></a:t>
            </a:r>
            <a:r>
              <a:rPr dirty="0" sz="2750" spc="25">
                <a:latin typeface="Times New Roman"/>
                <a:cs typeface="Times New Roman"/>
              </a:rPr>
              <a:t> </a:t>
            </a:r>
            <a:r>
              <a:rPr dirty="0" sz="2750" spc="5" i="1">
                <a:latin typeface="Times New Roman"/>
                <a:cs typeface="Times New Roman"/>
              </a:rPr>
              <a:t>j</a:t>
            </a:r>
            <a:r>
              <a:rPr dirty="0" sz="2750" spc="5">
                <a:latin typeface="Times New Roman"/>
                <a:cs typeface="Times New Roman"/>
              </a:rPr>
              <a:t>0.1</a:t>
            </a:r>
            <a:r>
              <a:rPr dirty="0" baseline="-3086" sz="5400" spc="7">
                <a:latin typeface="Symbol"/>
                <a:cs typeface="Symbol"/>
              </a:rPr>
              <a:t></a:t>
            </a:r>
            <a:r>
              <a:rPr dirty="0" sz="2750" spc="5">
                <a:latin typeface="Times New Roman"/>
                <a:cs typeface="Times New Roman"/>
              </a:rPr>
              <a:t>0.69 </a:t>
            </a:r>
            <a:r>
              <a:rPr dirty="0" sz="2750" spc="25">
                <a:latin typeface="Symbol"/>
                <a:cs typeface="Symbol"/>
              </a:rPr>
              <a:t></a:t>
            </a:r>
            <a:r>
              <a:rPr dirty="0" sz="2750" spc="25">
                <a:latin typeface="Times New Roman"/>
                <a:cs typeface="Times New Roman"/>
              </a:rPr>
              <a:t> </a:t>
            </a:r>
            <a:r>
              <a:rPr dirty="0" sz="2750" spc="-5" i="1">
                <a:latin typeface="Times New Roman"/>
                <a:cs typeface="Times New Roman"/>
              </a:rPr>
              <a:t>j</a:t>
            </a:r>
            <a:r>
              <a:rPr dirty="0" sz="2750" spc="-5">
                <a:latin typeface="Times New Roman"/>
                <a:cs typeface="Times New Roman"/>
              </a:rPr>
              <a:t>0.52</a:t>
            </a:r>
            <a:r>
              <a:rPr dirty="0" baseline="-3086" sz="5400" spc="-7">
                <a:latin typeface="Symbol"/>
                <a:cs typeface="Symbol"/>
              </a:rPr>
              <a:t></a:t>
            </a:r>
            <a:r>
              <a:rPr dirty="0" baseline="-3086" sz="5400" spc="-1035">
                <a:latin typeface="Times New Roman"/>
                <a:cs typeface="Times New Roman"/>
              </a:rPr>
              <a:t> </a:t>
            </a:r>
            <a:r>
              <a:rPr dirty="0" sz="2750" spc="25">
                <a:latin typeface="Symbol"/>
                <a:cs typeface="Symbol"/>
              </a:rPr>
              <a:t></a:t>
            </a:r>
            <a:r>
              <a:rPr dirty="0" sz="2750" spc="25">
                <a:latin typeface="Times New Roman"/>
                <a:cs typeface="Times New Roman"/>
              </a:rPr>
              <a:t> </a:t>
            </a:r>
            <a:r>
              <a:rPr dirty="0" sz="2750" spc="-5">
                <a:latin typeface="Times New Roman"/>
                <a:cs typeface="Times New Roman"/>
              </a:rPr>
              <a:t>0.918 </a:t>
            </a:r>
            <a:r>
              <a:rPr dirty="0" sz="2750" spc="25">
                <a:latin typeface="Symbol"/>
                <a:cs typeface="Symbol"/>
              </a:rPr>
              <a:t></a:t>
            </a:r>
            <a:r>
              <a:rPr dirty="0" sz="2750" spc="25">
                <a:latin typeface="Times New Roman"/>
                <a:cs typeface="Times New Roman"/>
              </a:rPr>
              <a:t> </a:t>
            </a:r>
            <a:r>
              <a:rPr dirty="0" sz="2750" spc="20" i="1">
                <a:latin typeface="Times New Roman"/>
                <a:cs typeface="Times New Roman"/>
              </a:rPr>
              <a:t>j</a:t>
            </a:r>
            <a:r>
              <a:rPr dirty="0" sz="2750" spc="20">
                <a:latin typeface="Times New Roman"/>
                <a:cs typeface="Times New Roman"/>
              </a:rPr>
              <a:t>0.069 </a:t>
            </a:r>
            <a:r>
              <a:rPr dirty="0" sz="2750" spc="-5">
                <a:latin typeface="Times New Roman"/>
                <a:cs typeface="Times New Roman"/>
              </a:rPr>
              <a:t>p.u.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5410200"/>
            <a:ext cx="7018655" cy="1104900"/>
          </a:xfrm>
          <a:custGeom>
            <a:avLst/>
            <a:gdLst/>
            <a:ahLst/>
            <a:cxnLst/>
            <a:rect l="l" t="t" r="r" b="b"/>
            <a:pathLst>
              <a:path w="7018655" h="1104900">
                <a:moveTo>
                  <a:pt x="0" y="1104900"/>
                </a:moveTo>
                <a:lnTo>
                  <a:pt x="7018401" y="1104900"/>
                </a:lnTo>
                <a:lnTo>
                  <a:pt x="7018401" y="0"/>
                </a:lnTo>
                <a:lnTo>
                  <a:pt x="0" y="0"/>
                </a:lnTo>
                <a:lnTo>
                  <a:pt x="0" y="110490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42062" y="5962999"/>
            <a:ext cx="1158875" cy="0"/>
          </a:xfrm>
          <a:custGeom>
            <a:avLst/>
            <a:gdLst/>
            <a:ahLst/>
            <a:cxnLst/>
            <a:rect l="l" t="t" r="r" b="b"/>
            <a:pathLst>
              <a:path w="1158875" h="0">
                <a:moveTo>
                  <a:pt x="0" y="0"/>
                </a:moveTo>
                <a:lnTo>
                  <a:pt x="1158252" y="0"/>
                </a:lnTo>
              </a:path>
            </a:pathLst>
          </a:custGeom>
          <a:ln w="16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69329" y="5962999"/>
            <a:ext cx="2082164" cy="0"/>
          </a:xfrm>
          <a:custGeom>
            <a:avLst/>
            <a:gdLst/>
            <a:ahLst/>
            <a:cxnLst/>
            <a:rect l="l" t="t" r="r" b="b"/>
            <a:pathLst>
              <a:path w="2082164" h="0">
                <a:moveTo>
                  <a:pt x="0" y="0"/>
                </a:moveTo>
                <a:lnTo>
                  <a:pt x="2081595" y="0"/>
                </a:lnTo>
              </a:path>
            </a:pathLst>
          </a:custGeom>
          <a:ln w="16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565037" y="5661319"/>
            <a:ext cx="115570" cy="2679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1550" spc="30" i="1">
                <a:latin typeface="Times New Roman"/>
                <a:cs typeface="Times New Roman"/>
              </a:rPr>
              <a:t>g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5555" y="5925969"/>
            <a:ext cx="115570" cy="2679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1550" spc="30" i="1">
                <a:latin typeface="Times New Roman"/>
                <a:cs typeface="Times New Roman"/>
              </a:rPr>
              <a:t>g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8636" y="6198222"/>
            <a:ext cx="803910" cy="2679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  <a:tabLst>
                <a:tab pos="733425" algn="l"/>
              </a:tabLst>
            </a:pPr>
            <a:r>
              <a:rPr dirty="0" sz="1550" spc="30" i="1">
                <a:latin typeface="Times New Roman"/>
                <a:cs typeface="Times New Roman"/>
              </a:rPr>
              <a:t>g</a:t>
            </a:r>
            <a:r>
              <a:rPr dirty="0" sz="1550" spc="30" i="1">
                <a:latin typeface="Times New Roman"/>
                <a:cs typeface="Times New Roman"/>
              </a:rPr>
              <a:t>	</a:t>
            </a:r>
            <a:r>
              <a:rPr dirty="0" sz="1550" spc="15" i="1">
                <a:latin typeface="Times New Roman"/>
                <a:cs typeface="Times New Roman"/>
              </a:rPr>
              <a:t>l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044" y="5267374"/>
            <a:ext cx="375920" cy="444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25252" sz="4125" spc="104" i="1">
                <a:latin typeface="Times New Roman"/>
                <a:cs typeface="Times New Roman"/>
              </a:rPr>
              <a:t>E</a:t>
            </a:r>
            <a:r>
              <a:rPr dirty="0" sz="1550" spc="70">
                <a:latin typeface="Times New Roman"/>
                <a:cs typeface="Times New Roman"/>
              </a:rPr>
              <a:t>"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339" y="5532024"/>
            <a:ext cx="300355" cy="444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25252" sz="4125" spc="15" i="1">
                <a:latin typeface="Times New Roman"/>
                <a:cs typeface="Times New Roman"/>
              </a:rPr>
              <a:t>I</a:t>
            </a:r>
            <a:r>
              <a:rPr dirty="0" baseline="-25252" sz="4125" spc="-697" i="1">
                <a:latin typeface="Times New Roman"/>
                <a:cs typeface="Times New Roman"/>
              </a:rPr>
              <a:t> </a:t>
            </a:r>
            <a:r>
              <a:rPr dirty="0" sz="1550" spc="25">
                <a:latin typeface="Times New Roman"/>
                <a:cs typeface="Times New Roman"/>
              </a:rPr>
              <a:t>"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259" y="5688169"/>
            <a:ext cx="6614795" cy="717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ts val="2725"/>
              </a:lnSpc>
              <a:spcBef>
                <a:spcPts val="100"/>
              </a:spcBef>
              <a:tabLst>
                <a:tab pos="1551305" algn="l"/>
              </a:tabLst>
            </a:pPr>
            <a:r>
              <a:rPr dirty="0" sz="2750" spc="20">
                <a:latin typeface="Symbol"/>
                <a:cs typeface="Symbol"/>
              </a:rPr>
              <a:t></a:t>
            </a:r>
            <a:r>
              <a:rPr dirty="0" sz="2750" spc="20">
                <a:latin typeface="Times New Roman"/>
                <a:cs typeface="Times New Roman"/>
              </a:rPr>
              <a:t>	</a:t>
            </a:r>
            <a:r>
              <a:rPr dirty="0" sz="2750" spc="20">
                <a:latin typeface="Symbol"/>
                <a:cs typeface="Symbol"/>
              </a:rPr>
              <a:t></a:t>
            </a:r>
            <a:r>
              <a:rPr dirty="0" sz="2750" spc="20">
                <a:latin typeface="Times New Roman"/>
                <a:cs typeface="Times New Roman"/>
              </a:rPr>
              <a:t> </a:t>
            </a:r>
            <a:r>
              <a:rPr dirty="0" baseline="35353" sz="4125" spc="-15">
                <a:latin typeface="Times New Roman"/>
                <a:cs typeface="Times New Roman"/>
              </a:rPr>
              <a:t>0.814 </a:t>
            </a:r>
            <a:r>
              <a:rPr dirty="0" baseline="35353" sz="4125" spc="30">
                <a:latin typeface="Symbol"/>
                <a:cs typeface="Symbol"/>
              </a:rPr>
              <a:t></a:t>
            </a:r>
            <a:r>
              <a:rPr dirty="0" baseline="35353" sz="4125" spc="30">
                <a:latin typeface="Times New Roman"/>
                <a:cs typeface="Times New Roman"/>
              </a:rPr>
              <a:t> </a:t>
            </a:r>
            <a:r>
              <a:rPr dirty="0" baseline="35353" sz="4125" spc="22" i="1">
                <a:latin typeface="Times New Roman"/>
                <a:cs typeface="Times New Roman"/>
              </a:rPr>
              <a:t>j</a:t>
            </a:r>
            <a:r>
              <a:rPr dirty="0" baseline="35353" sz="4125" spc="22">
                <a:latin typeface="Times New Roman"/>
                <a:cs typeface="Times New Roman"/>
              </a:rPr>
              <a:t>0.207 </a:t>
            </a:r>
            <a:r>
              <a:rPr dirty="0" sz="2750" spc="20">
                <a:latin typeface="Symbol"/>
                <a:cs typeface="Symbol"/>
              </a:rPr>
              <a:t></a:t>
            </a:r>
            <a:r>
              <a:rPr dirty="0" sz="2750" spc="20">
                <a:latin typeface="Times New Roman"/>
                <a:cs typeface="Times New Roman"/>
              </a:rPr>
              <a:t> </a:t>
            </a:r>
            <a:r>
              <a:rPr dirty="0" sz="2750" spc="-5">
                <a:latin typeface="Times New Roman"/>
                <a:cs typeface="Times New Roman"/>
              </a:rPr>
              <a:t>0.69 </a:t>
            </a:r>
            <a:r>
              <a:rPr dirty="0" sz="2750" spc="20">
                <a:latin typeface="Symbol"/>
                <a:cs typeface="Symbol"/>
              </a:rPr>
              <a:t></a:t>
            </a:r>
            <a:r>
              <a:rPr dirty="0" sz="2750" spc="20">
                <a:latin typeface="Times New Roman"/>
                <a:cs typeface="Times New Roman"/>
              </a:rPr>
              <a:t> </a:t>
            </a:r>
            <a:r>
              <a:rPr dirty="0" sz="2750" spc="30" i="1">
                <a:latin typeface="Times New Roman"/>
                <a:cs typeface="Times New Roman"/>
              </a:rPr>
              <a:t>j</a:t>
            </a:r>
            <a:r>
              <a:rPr dirty="0" sz="2750" spc="30">
                <a:latin typeface="Times New Roman"/>
                <a:cs typeface="Times New Roman"/>
              </a:rPr>
              <a:t>2.71</a:t>
            </a:r>
            <a:r>
              <a:rPr dirty="0" sz="2750" spc="-204">
                <a:latin typeface="Times New Roman"/>
                <a:cs typeface="Times New Roman"/>
              </a:rPr>
              <a:t> </a:t>
            </a:r>
            <a:r>
              <a:rPr dirty="0" sz="2750" spc="-10">
                <a:latin typeface="Times New Roman"/>
                <a:cs typeface="Times New Roman"/>
              </a:rPr>
              <a:t>p.u.</a:t>
            </a:r>
            <a:endParaRPr sz="2750">
              <a:latin typeface="Times New Roman"/>
              <a:cs typeface="Times New Roman"/>
            </a:endParaRPr>
          </a:p>
          <a:p>
            <a:pPr algn="ctr" marR="777240">
              <a:lnSpc>
                <a:spcPts val="2725"/>
              </a:lnSpc>
            </a:pPr>
            <a:r>
              <a:rPr dirty="0" sz="2750" spc="30" i="1">
                <a:latin typeface="Times New Roman"/>
                <a:cs typeface="Times New Roman"/>
              </a:rPr>
              <a:t>j</a:t>
            </a:r>
            <a:r>
              <a:rPr dirty="0" sz="2750" spc="30">
                <a:latin typeface="Times New Roman"/>
                <a:cs typeface="Times New Roman"/>
              </a:rPr>
              <a:t>0.3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5770" y="5961112"/>
            <a:ext cx="1027430" cy="444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2750" spc="20" i="1">
                <a:latin typeface="Times New Roman"/>
                <a:cs typeface="Times New Roman"/>
              </a:rPr>
              <a:t>X </a:t>
            </a:r>
            <a:r>
              <a:rPr dirty="0" baseline="44802" sz="2325" spc="37">
                <a:latin typeface="Times New Roman"/>
                <a:cs typeface="Times New Roman"/>
              </a:rPr>
              <a:t>" </a:t>
            </a:r>
            <a:r>
              <a:rPr dirty="0" sz="2750" spc="20">
                <a:latin typeface="Symbol"/>
                <a:cs typeface="Symbol"/>
              </a:rPr>
              <a:t></a:t>
            </a:r>
            <a:r>
              <a:rPr dirty="0" sz="2750" spc="-315">
                <a:latin typeface="Times New Roman"/>
                <a:cs typeface="Times New Roman"/>
              </a:rPr>
              <a:t> </a:t>
            </a:r>
            <a:r>
              <a:rPr dirty="0" sz="2750" spc="20" i="1">
                <a:latin typeface="Times New Roman"/>
                <a:cs typeface="Times New Roman"/>
              </a:rPr>
              <a:t>X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52400" y="3657536"/>
            <a:ext cx="8874125" cy="1227455"/>
          </a:xfrm>
          <a:custGeom>
            <a:avLst/>
            <a:gdLst/>
            <a:ahLst/>
            <a:cxnLst/>
            <a:rect l="l" t="t" r="r" b="b"/>
            <a:pathLst>
              <a:path w="8874125" h="1227454">
                <a:moveTo>
                  <a:pt x="0" y="1227137"/>
                </a:moveTo>
                <a:lnTo>
                  <a:pt x="8874125" y="1227137"/>
                </a:lnTo>
                <a:lnTo>
                  <a:pt x="8874125" y="0"/>
                </a:lnTo>
                <a:lnTo>
                  <a:pt x="0" y="0"/>
                </a:lnTo>
                <a:lnTo>
                  <a:pt x="0" y="1227137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25683" y="3924640"/>
            <a:ext cx="1289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0" i="1">
                <a:latin typeface="Times New Roman"/>
                <a:cs typeface="Times New Roman"/>
              </a:rPr>
              <a:t>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5683" y="4546206"/>
            <a:ext cx="1289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0" i="1">
                <a:latin typeface="Times New Roman"/>
                <a:cs typeface="Times New Roman"/>
              </a:rPr>
              <a:t>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8167" y="3528478"/>
            <a:ext cx="391795" cy="4470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baseline="-25252" sz="4125" spc="112" i="1">
                <a:latin typeface="Times New Roman"/>
                <a:cs typeface="Times New Roman"/>
              </a:rPr>
              <a:t>E</a:t>
            </a:r>
            <a:r>
              <a:rPr dirty="0" sz="1600" spc="75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8167" y="4150047"/>
            <a:ext cx="391795" cy="4470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baseline="-25252" sz="4125" spc="112" i="1">
                <a:latin typeface="Times New Roman"/>
                <a:cs typeface="Times New Roman"/>
              </a:rPr>
              <a:t>E</a:t>
            </a:r>
            <a:r>
              <a:rPr dirty="0" sz="1600" spc="75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4951" y="3685796"/>
            <a:ext cx="8453755" cy="109029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76200">
              <a:lnSpc>
                <a:spcPts val="2580"/>
              </a:lnSpc>
              <a:spcBef>
                <a:spcPts val="115"/>
              </a:spcBef>
              <a:tabLst>
                <a:tab pos="676910" algn="l"/>
              </a:tabLst>
            </a:pPr>
            <a:r>
              <a:rPr dirty="0" sz="2750" spc="35">
                <a:latin typeface="Symbol"/>
                <a:cs typeface="Symbol"/>
              </a:rPr>
              <a:t></a:t>
            </a:r>
            <a:r>
              <a:rPr dirty="0" sz="2750" spc="-340">
                <a:latin typeface="Times New Roman"/>
                <a:cs typeface="Times New Roman"/>
              </a:rPr>
              <a:t> </a:t>
            </a:r>
            <a:r>
              <a:rPr dirty="0" sz="2750" spc="40" i="1">
                <a:latin typeface="Times New Roman"/>
                <a:cs typeface="Times New Roman"/>
              </a:rPr>
              <a:t>V	</a:t>
            </a:r>
            <a:r>
              <a:rPr dirty="0" sz="2750" spc="35">
                <a:latin typeface="Symbol"/>
                <a:cs typeface="Symbol"/>
              </a:rPr>
              <a:t></a:t>
            </a:r>
            <a:r>
              <a:rPr dirty="0" sz="2750" spc="35">
                <a:latin typeface="Times New Roman"/>
                <a:cs typeface="Times New Roman"/>
              </a:rPr>
              <a:t> </a:t>
            </a:r>
            <a:r>
              <a:rPr dirty="0" sz="2750" spc="40" i="1">
                <a:latin typeface="Times New Roman"/>
                <a:cs typeface="Times New Roman"/>
              </a:rPr>
              <a:t>X </a:t>
            </a:r>
            <a:r>
              <a:rPr dirty="0" baseline="43402" sz="2400" spc="15">
                <a:latin typeface="Times New Roman"/>
                <a:cs typeface="Times New Roman"/>
              </a:rPr>
              <a:t>" </a:t>
            </a:r>
            <a:r>
              <a:rPr dirty="0" sz="2750" spc="15">
                <a:latin typeface="Symbol"/>
                <a:cs typeface="Symbol"/>
              </a:rPr>
              <a:t></a:t>
            </a:r>
            <a:r>
              <a:rPr dirty="0" sz="2750" spc="-260">
                <a:latin typeface="Times New Roman"/>
                <a:cs typeface="Times New Roman"/>
              </a:rPr>
              <a:t> </a:t>
            </a:r>
            <a:r>
              <a:rPr dirty="0" sz="2750" spc="20" i="1">
                <a:latin typeface="Times New Roman"/>
                <a:cs typeface="Times New Roman"/>
              </a:rPr>
              <a:t>I</a:t>
            </a:r>
            <a:endParaRPr sz="2750">
              <a:latin typeface="Times New Roman"/>
              <a:cs typeface="Times New Roman"/>
            </a:endParaRPr>
          </a:p>
          <a:p>
            <a:pPr marL="513080">
              <a:lnSpc>
                <a:spcPts val="1200"/>
              </a:lnSpc>
              <a:tabLst>
                <a:tab pos="1221740" algn="l"/>
                <a:tab pos="1701164" algn="l"/>
              </a:tabLst>
            </a:pPr>
            <a:r>
              <a:rPr dirty="0" sz="1600" spc="5" i="1">
                <a:latin typeface="Times New Roman"/>
                <a:cs typeface="Times New Roman"/>
              </a:rPr>
              <a:t>t	</a:t>
            </a:r>
            <a:r>
              <a:rPr dirty="0" sz="1600" spc="10" i="1">
                <a:latin typeface="Times New Roman"/>
                <a:cs typeface="Times New Roman"/>
              </a:rPr>
              <a:t>g	L</a:t>
            </a:r>
            <a:endParaRPr sz="16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260"/>
              </a:spcBef>
            </a:pPr>
            <a:r>
              <a:rPr dirty="0" sz="2750" spc="35">
                <a:latin typeface="Symbol"/>
                <a:cs typeface="Symbol"/>
              </a:rPr>
              <a:t></a:t>
            </a:r>
            <a:r>
              <a:rPr dirty="0" sz="2750" spc="35">
                <a:latin typeface="Times New Roman"/>
                <a:cs typeface="Times New Roman"/>
              </a:rPr>
              <a:t> </a:t>
            </a:r>
            <a:r>
              <a:rPr dirty="0" sz="2750" spc="5">
                <a:latin typeface="Times New Roman"/>
                <a:cs typeface="Times New Roman"/>
              </a:rPr>
              <a:t>0.918 </a:t>
            </a:r>
            <a:r>
              <a:rPr dirty="0" sz="2750" spc="35">
                <a:latin typeface="Symbol"/>
                <a:cs typeface="Symbol"/>
              </a:rPr>
              <a:t></a:t>
            </a:r>
            <a:r>
              <a:rPr dirty="0" sz="2750" spc="35">
                <a:latin typeface="Times New Roman"/>
                <a:cs typeface="Times New Roman"/>
              </a:rPr>
              <a:t> </a:t>
            </a:r>
            <a:r>
              <a:rPr dirty="0" sz="2750" spc="30" i="1">
                <a:latin typeface="Times New Roman"/>
                <a:cs typeface="Times New Roman"/>
              </a:rPr>
              <a:t>j</a:t>
            </a:r>
            <a:r>
              <a:rPr dirty="0" sz="2750" spc="30">
                <a:latin typeface="Times New Roman"/>
                <a:cs typeface="Times New Roman"/>
              </a:rPr>
              <a:t>0.069 </a:t>
            </a:r>
            <a:r>
              <a:rPr dirty="0" sz="2750" spc="35">
                <a:latin typeface="Symbol"/>
                <a:cs typeface="Symbol"/>
              </a:rPr>
              <a:t></a:t>
            </a:r>
            <a:r>
              <a:rPr dirty="0" sz="2750" spc="35">
                <a:latin typeface="Times New Roman"/>
                <a:cs typeface="Times New Roman"/>
              </a:rPr>
              <a:t> </a:t>
            </a:r>
            <a:r>
              <a:rPr dirty="0" sz="2750" spc="35" i="1">
                <a:latin typeface="Times New Roman"/>
                <a:cs typeface="Times New Roman"/>
              </a:rPr>
              <a:t>j</a:t>
            </a:r>
            <a:r>
              <a:rPr dirty="0" sz="2750" spc="35">
                <a:latin typeface="Times New Roman"/>
                <a:cs typeface="Times New Roman"/>
              </a:rPr>
              <a:t>0.2</a:t>
            </a:r>
            <a:r>
              <a:rPr dirty="0" baseline="-3086" sz="5400" spc="52">
                <a:latin typeface="Symbol"/>
                <a:cs typeface="Symbol"/>
              </a:rPr>
              <a:t></a:t>
            </a:r>
            <a:r>
              <a:rPr dirty="0" sz="2750" spc="35">
                <a:latin typeface="Times New Roman"/>
                <a:cs typeface="Times New Roman"/>
              </a:rPr>
              <a:t>0.69 </a:t>
            </a:r>
            <a:r>
              <a:rPr dirty="0" sz="2750" spc="35">
                <a:latin typeface="Symbol"/>
                <a:cs typeface="Symbol"/>
              </a:rPr>
              <a:t></a:t>
            </a:r>
            <a:r>
              <a:rPr dirty="0" sz="2750" spc="35">
                <a:latin typeface="Times New Roman"/>
                <a:cs typeface="Times New Roman"/>
              </a:rPr>
              <a:t> </a:t>
            </a:r>
            <a:r>
              <a:rPr dirty="0" sz="2750" i="1">
                <a:latin typeface="Times New Roman"/>
                <a:cs typeface="Times New Roman"/>
              </a:rPr>
              <a:t>j</a:t>
            </a:r>
            <a:r>
              <a:rPr dirty="0" sz="2750">
                <a:latin typeface="Times New Roman"/>
                <a:cs typeface="Times New Roman"/>
              </a:rPr>
              <a:t>0.52</a:t>
            </a:r>
            <a:r>
              <a:rPr dirty="0" baseline="-3086" sz="5400">
                <a:latin typeface="Symbol"/>
                <a:cs typeface="Symbol"/>
              </a:rPr>
              <a:t></a:t>
            </a:r>
            <a:r>
              <a:rPr dirty="0" baseline="-3086" sz="5400" spc="-1080">
                <a:latin typeface="Times New Roman"/>
                <a:cs typeface="Times New Roman"/>
              </a:rPr>
              <a:t> </a:t>
            </a:r>
            <a:r>
              <a:rPr dirty="0" sz="2750" spc="35">
                <a:latin typeface="Symbol"/>
                <a:cs typeface="Symbol"/>
              </a:rPr>
              <a:t></a:t>
            </a:r>
            <a:r>
              <a:rPr dirty="0" sz="2750" spc="35">
                <a:latin typeface="Times New Roman"/>
                <a:cs typeface="Times New Roman"/>
              </a:rPr>
              <a:t> </a:t>
            </a:r>
            <a:r>
              <a:rPr dirty="0" sz="2750" spc="5">
                <a:latin typeface="Times New Roman"/>
                <a:cs typeface="Times New Roman"/>
              </a:rPr>
              <a:t>0.814 </a:t>
            </a:r>
            <a:r>
              <a:rPr dirty="0" sz="2750" spc="35">
                <a:latin typeface="Symbol"/>
                <a:cs typeface="Symbol"/>
              </a:rPr>
              <a:t></a:t>
            </a:r>
            <a:r>
              <a:rPr dirty="0" sz="2750" spc="35">
                <a:latin typeface="Times New Roman"/>
                <a:cs typeface="Times New Roman"/>
              </a:rPr>
              <a:t> </a:t>
            </a:r>
            <a:r>
              <a:rPr dirty="0" sz="2750" spc="30" i="1">
                <a:latin typeface="Times New Roman"/>
                <a:cs typeface="Times New Roman"/>
              </a:rPr>
              <a:t>j</a:t>
            </a:r>
            <a:r>
              <a:rPr dirty="0" sz="2750" spc="30">
                <a:latin typeface="Times New Roman"/>
                <a:cs typeface="Times New Roman"/>
              </a:rPr>
              <a:t>0.207 </a:t>
            </a:r>
            <a:r>
              <a:rPr dirty="0" sz="2750" spc="5">
                <a:latin typeface="Times New Roman"/>
                <a:cs typeface="Times New Roman"/>
              </a:rPr>
              <a:t>p.u.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140" y="0"/>
            <a:ext cx="8606790" cy="2332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0" marR="932180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Falla simétrica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con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generador y</a:t>
            </a:r>
            <a:r>
              <a:rPr dirty="0" sz="3200" spc="-7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motor  sincrónico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dirty="0" sz="2400" spc="-45">
                <a:latin typeface="Arial Rounded MT Bold"/>
                <a:cs typeface="Arial Rounded MT Bold"/>
              </a:rPr>
              <a:t>Para 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el </a:t>
            </a:r>
            <a:r>
              <a:rPr dirty="0" sz="2400" spc="-20">
                <a:solidFill>
                  <a:srgbClr val="FF0000"/>
                </a:solidFill>
                <a:latin typeface="Arial Rounded MT Bold"/>
                <a:cs typeface="Arial Rounded MT Bold"/>
              </a:rPr>
              <a:t>generador </a:t>
            </a:r>
            <a:r>
              <a:rPr dirty="0" sz="2400" spc="-5">
                <a:latin typeface="Arial Rounded MT Bold"/>
                <a:cs typeface="Arial Rounded MT Bold"/>
              </a:rPr>
              <a:t>se tiene tensión en </a:t>
            </a:r>
            <a:r>
              <a:rPr dirty="0" sz="2400" spc="-15">
                <a:latin typeface="Arial Rounded MT Bold"/>
                <a:cs typeface="Arial Rounded MT Bold"/>
              </a:rPr>
              <a:t>terminales,</a:t>
            </a:r>
            <a:r>
              <a:rPr dirty="0" sz="2400" spc="3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tensión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Arial Rounded MT Bold"/>
                <a:cs typeface="Arial Rounded MT Bold"/>
              </a:rPr>
              <a:t>interna </a:t>
            </a:r>
            <a:r>
              <a:rPr dirty="0" sz="2400">
                <a:latin typeface="Arial Rounded MT Bold"/>
                <a:cs typeface="Arial Rounded MT Bold"/>
              </a:rPr>
              <a:t>y</a:t>
            </a:r>
            <a:r>
              <a:rPr dirty="0" sz="2400" spc="-1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corriente: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Antes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la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falla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7340" y="4982845"/>
            <a:ext cx="28054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Después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la</a:t>
            </a:r>
            <a:r>
              <a:rPr dirty="0" sz="2400" spc="-7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falla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651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Falla simétrica </a:t>
            </a:r>
            <a:r>
              <a:rPr dirty="0"/>
              <a:t>con </a:t>
            </a:r>
            <a:r>
              <a:rPr dirty="0" spc="-5"/>
              <a:t>generador y</a:t>
            </a:r>
            <a:r>
              <a:rPr dirty="0" spc="-70"/>
              <a:t> </a:t>
            </a:r>
            <a:r>
              <a:rPr dirty="0" spc="-5"/>
              <a:t>motor  sincrónico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71257"/>
            <a:ext cx="8606155" cy="1153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6300" algn="l"/>
                <a:tab pos="1325880" algn="l"/>
                <a:tab pos="2387600" algn="l"/>
                <a:tab pos="2921635" algn="l"/>
                <a:tab pos="3841115" algn="l"/>
                <a:tab pos="5116830" algn="l"/>
                <a:tab pos="5665470" algn="l"/>
                <a:tab pos="7502525" algn="l"/>
              </a:tabLst>
            </a:pPr>
            <a:r>
              <a:rPr dirty="0" sz="2400" spc="-45">
                <a:latin typeface="Arial Rounded MT Bold"/>
                <a:cs typeface="Arial Rounded MT Bold"/>
              </a:rPr>
              <a:t>Para	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el	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motor	</a:t>
            </a:r>
            <a:r>
              <a:rPr dirty="0" sz="2400" spc="5">
                <a:latin typeface="Arial Rounded MT Bold"/>
                <a:cs typeface="Arial Rounded MT Bold"/>
              </a:rPr>
              <a:t>se	</a:t>
            </a:r>
            <a:r>
              <a:rPr dirty="0" sz="2400" spc="-5">
                <a:latin typeface="Arial Rounded MT Bold"/>
                <a:cs typeface="Arial Rounded MT Bold"/>
              </a:rPr>
              <a:t>tiene	tensión	en	</a:t>
            </a:r>
            <a:r>
              <a:rPr dirty="0" sz="2400" spc="-15">
                <a:latin typeface="Arial Rounded MT Bold"/>
                <a:cs typeface="Arial Rounded MT Bold"/>
              </a:rPr>
              <a:t>terminales,	</a:t>
            </a:r>
            <a:r>
              <a:rPr dirty="0" sz="2400" spc="-5">
                <a:latin typeface="Arial Rounded MT Bold"/>
                <a:cs typeface="Arial Rounded MT Bold"/>
              </a:rPr>
              <a:t>tensión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Arial Rounded MT Bold"/>
                <a:cs typeface="Arial Rounded MT Bold"/>
              </a:rPr>
              <a:t>interna </a:t>
            </a:r>
            <a:r>
              <a:rPr dirty="0" sz="2400">
                <a:latin typeface="Arial Rounded MT Bold"/>
                <a:cs typeface="Arial Rounded MT Bold"/>
              </a:rPr>
              <a:t>y</a:t>
            </a:r>
            <a:r>
              <a:rPr dirty="0" sz="2400" spc="-1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corriente: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Antes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la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falla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830445"/>
            <a:ext cx="28054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Después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la</a:t>
            </a:r>
            <a:r>
              <a:rPr dirty="0" sz="2400" spc="-7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falla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2438463"/>
            <a:ext cx="3390900" cy="554355"/>
          </a:xfrm>
          <a:prstGeom prst="rect">
            <a:avLst/>
          </a:prstGeom>
          <a:solidFill>
            <a:srgbClr val="CCFFFF"/>
          </a:solidFill>
        </p:spPr>
        <p:txBody>
          <a:bodyPr wrap="square" lIns="0" tIns="1270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10"/>
              </a:spcBef>
              <a:tabLst>
                <a:tab pos="405130" algn="l"/>
                <a:tab pos="1114425" algn="l"/>
                <a:tab pos="2814320" algn="l"/>
              </a:tabLst>
            </a:pPr>
            <a:r>
              <a:rPr dirty="0" sz="2750" spc="-50" i="1">
                <a:latin typeface="Times New Roman"/>
                <a:cs typeface="Times New Roman"/>
              </a:rPr>
              <a:t>V</a:t>
            </a:r>
            <a:r>
              <a:rPr dirty="0" baseline="-24305" sz="2400" spc="-75" i="1">
                <a:latin typeface="Times New Roman"/>
                <a:cs typeface="Times New Roman"/>
              </a:rPr>
              <a:t>t	</a:t>
            </a:r>
            <a:r>
              <a:rPr dirty="0" sz="2750" spc="85">
                <a:latin typeface="Symbol"/>
                <a:cs typeface="Symbol"/>
              </a:rPr>
              <a:t></a:t>
            </a:r>
            <a:r>
              <a:rPr dirty="0" sz="2750" spc="-370">
                <a:latin typeface="Times New Roman"/>
                <a:cs typeface="Times New Roman"/>
              </a:rPr>
              <a:t> </a:t>
            </a:r>
            <a:r>
              <a:rPr dirty="0" sz="2750" spc="125" i="1">
                <a:latin typeface="Times New Roman"/>
                <a:cs typeface="Times New Roman"/>
              </a:rPr>
              <a:t>V</a:t>
            </a:r>
            <a:r>
              <a:rPr dirty="0" baseline="-24305" sz="2400" spc="187" i="1">
                <a:latin typeface="Times New Roman"/>
                <a:cs typeface="Times New Roman"/>
              </a:rPr>
              <a:t>f	</a:t>
            </a:r>
            <a:r>
              <a:rPr dirty="0" sz="2750" spc="85">
                <a:latin typeface="Symbol"/>
                <a:cs typeface="Symbol"/>
              </a:rPr>
              <a:t></a:t>
            </a:r>
            <a:r>
              <a:rPr dirty="0" sz="2750" spc="-140">
                <a:latin typeface="Times New Roman"/>
                <a:cs typeface="Times New Roman"/>
              </a:rPr>
              <a:t> </a:t>
            </a:r>
            <a:r>
              <a:rPr dirty="0" sz="2750" spc="30">
                <a:latin typeface="Times New Roman"/>
                <a:cs typeface="Times New Roman"/>
              </a:rPr>
              <a:t>0.97</a:t>
            </a:r>
            <a:r>
              <a:rPr dirty="0" sz="2750" spc="30">
                <a:latin typeface="Symbol"/>
                <a:cs typeface="Symbol"/>
              </a:rPr>
              <a:t></a:t>
            </a:r>
            <a:r>
              <a:rPr dirty="0" sz="2750" spc="30">
                <a:latin typeface="Times New Roman"/>
                <a:cs typeface="Times New Roman"/>
              </a:rPr>
              <a:t>0º	</a:t>
            </a:r>
            <a:r>
              <a:rPr dirty="0" sz="2750" spc="20">
                <a:latin typeface="Times New Roman"/>
                <a:cs typeface="Times New Roman"/>
              </a:rPr>
              <a:t>p.u.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" y="3200463"/>
            <a:ext cx="8345805" cy="1173480"/>
          </a:xfrm>
          <a:custGeom>
            <a:avLst/>
            <a:gdLst/>
            <a:ahLst/>
            <a:cxnLst/>
            <a:rect l="l" t="t" r="r" b="b"/>
            <a:pathLst>
              <a:path w="8345805" h="1173479">
                <a:moveTo>
                  <a:pt x="0" y="1173162"/>
                </a:moveTo>
                <a:lnTo>
                  <a:pt x="8345551" y="1173162"/>
                </a:lnTo>
                <a:lnTo>
                  <a:pt x="8345551" y="0"/>
                </a:lnTo>
                <a:lnTo>
                  <a:pt x="0" y="0"/>
                </a:lnTo>
                <a:lnTo>
                  <a:pt x="0" y="1173162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08835" y="3445798"/>
            <a:ext cx="16383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30" i="1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835" y="4069045"/>
            <a:ext cx="16383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30" i="1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7704" y="3049269"/>
            <a:ext cx="382905" cy="4483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baseline="-25252" sz="4125" spc="127" i="1">
                <a:latin typeface="Times New Roman"/>
                <a:cs typeface="Times New Roman"/>
              </a:rPr>
              <a:t>E</a:t>
            </a:r>
            <a:r>
              <a:rPr dirty="0" sz="1600" spc="85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7704" y="3672513"/>
            <a:ext cx="382905" cy="4483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baseline="-25252" sz="4125" spc="127" i="1">
                <a:latin typeface="Times New Roman"/>
                <a:cs typeface="Times New Roman"/>
              </a:rPr>
              <a:t>E</a:t>
            </a:r>
            <a:r>
              <a:rPr dirty="0" sz="1600" spc="85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3387" y="3207011"/>
            <a:ext cx="7860665" cy="1093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3500">
              <a:lnSpc>
                <a:spcPts val="2580"/>
              </a:lnSpc>
              <a:spcBef>
                <a:spcPts val="120"/>
              </a:spcBef>
              <a:tabLst>
                <a:tab pos="749935" algn="l"/>
              </a:tabLst>
            </a:pPr>
            <a:r>
              <a:rPr dirty="0" sz="2750" spc="50">
                <a:latin typeface="Symbol"/>
                <a:cs typeface="Symbol"/>
              </a:rPr>
              <a:t></a:t>
            </a:r>
            <a:r>
              <a:rPr dirty="0" sz="2750" spc="-340">
                <a:latin typeface="Times New Roman"/>
                <a:cs typeface="Times New Roman"/>
              </a:rPr>
              <a:t> </a:t>
            </a:r>
            <a:r>
              <a:rPr dirty="0" sz="2750" spc="55" i="1">
                <a:latin typeface="Times New Roman"/>
                <a:cs typeface="Times New Roman"/>
              </a:rPr>
              <a:t>V	</a:t>
            </a:r>
            <a:r>
              <a:rPr dirty="0" sz="2750" spc="50">
                <a:latin typeface="Symbol"/>
                <a:cs typeface="Symbol"/>
              </a:rPr>
              <a:t></a:t>
            </a:r>
            <a:r>
              <a:rPr dirty="0" sz="2750" spc="50">
                <a:latin typeface="Times New Roman"/>
                <a:cs typeface="Times New Roman"/>
              </a:rPr>
              <a:t> </a:t>
            </a:r>
            <a:r>
              <a:rPr dirty="0" sz="2750" spc="55" i="1">
                <a:latin typeface="Times New Roman"/>
                <a:cs typeface="Times New Roman"/>
              </a:rPr>
              <a:t>X </a:t>
            </a:r>
            <a:r>
              <a:rPr dirty="0" baseline="43402" sz="2400" spc="22">
                <a:latin typeface="Times New Roman"/>
                <a:cs typeface="Times New Roman"/>
              </a:rPr>
              <a:t>" </a:t>
            </a:r>
            <a:r>
              <a:rPr dirty="0" sz="2750" spc="20">
                <a:latin typeface="Symbol"/>
                <a:cs typeface="Symbol"/>
              </a:rPr>
              <a:t></a:t>
            </a:r>
            <a:r>
              <a:rPr dirty="0" sz="2750" spc="-540">
                <a:latin typeface="Times New Roman"/>
                <a:cs typeface="Times New Roman"/>
              </a:rPr>
              <a:t> </a:t>
            </a:r>
            <a:r>
              <a:rPr dirty="0" sz="2750" spc="30" i="1">
                <a:latin typeface="Times New Roman"/>
                <a:cs typeface="Times New Roman"/>
              </a:rPr>
              <a:t>I</a:t>
            </a:r>
            <a:endParaRPr sz="2750">
              <a:latin typeface="Times New Roman"/>
              <a:cs typeface="Times New Roman"/>
            </a:endParaRPr>
          </a:p>
          <a:p>
            <a:pPr marL="549275">
              <a:lnSpc>
                <a:spcPts val="1200"/>
              </a:lnSpc>
              <a:tabLst>
                <a:tab pos="1286510" algn="l"/>
                <a:tab pos="1803400" algn="l"/>
              </a:tabLst>
            </a:pPr>
            <a:r>
              <a:rPr dirty="0" sz="1600" spc="10" i="1">
                <a:latin typeface="Times New Roman"/>
                <a:cs typeface="Times New Roman"/>
              </a:rPr>
              <a:t>f	</a:t>
            </a:r>
            <a:r>
              <a:rPr dirty="0" sz="1600" spc="30" i="1">
                <a:latin typeface="Times New Roman"/>
                <a:cs typeface="Times New Roman"/>
              </a:rPr>
              <a:t>m	</a:t>
            </a:r>
            <a:r>
              <a:rPr dirty="0" sz="1600" spc="25" i="1">
                <a:latin typeface="Times New Roman"/>
                <a:cs typeface="Times New Roman"/>
              </a:rPr>
              <a:t>L</a:t>
            </a:r>
            <a:endParaRPr sz="16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275"/>
              </a:spcBef>
            </a:pPr>
            <a:r>
              <a:rPr dirty="0" sz="2750" spc="50">
                <a:latin typeface="Symbol"/>
                <a:cs typeface="Symbol"/>
              </a:rPr>
              <a:t></a:t>
            </a:r>
            <a:r>
              <a:rPr dirty="0" sz="2750" spc="-125">
                <a:latin typeface="Times New Roman"/>
                <a:cs typeface="Times New Roman"/>
              </a:rPr>
              <a:t> </a:t>
            </a:r>
            <a:r>
              <a:rPr dirty="0" sz="2750" spc="20">
                <a:latin typeface="Times New Roman"/>
                <a:cs typeface="Times New Roman"/>
              </a:rPr>
              <a:t>0.97</a:t>
            </a:r>
            <a:r>
              <a:rPr dirty="0" sz="2750" spc="-240">
                <a:latin typeface="Times New Roman"/>
                <a:cs typeface="Times New Roman"/>
              </a:rPr>
              <a:t> </a:t>
            </a:r>
            <a:r>
              <a:rPr dirty="0" sz="2750" spc="50">
                <a:latin typeface="Symbol"/>
                <a:cs typeface="Symbol"/>
              </a:rPr>
              <a:t></a:t>
            </a:r>
            <a:r>
              <a:rPr dirty="0" sz="2750" spc="310">
                <a:latin typeface="Times New Roman"/>
                <a:cs typeface="Times New Roman"/>
              </a:rPr>
              <a:t> </a:t>
            </a:r>
            <a:r>
              <a:rPr dirty="0" sz="2750" spc="95" i="1">
                <a:latin typeface="Times New Roman"/>
                <a:cs typeface="Times New Roman"/>
              </a:rPr>
              <a:t>j</a:t>
            </a:r>
            <a:r>
              <a:rPr dirty="0" sz="2750" spc="95">
                <a:latin typeface="Times New Roman"/>
                <a:cs typeface="Times New Roman"/>
              </a:rPr>
              <a:t>0</a:t>
            </a:r>
            <a:r>
              <a:rPr dirty="0" sz="2750" spc="-285">
                <a:latin typeface="Times New Roman"/>
                <a:cs typeface="Times New Roman"/>
              </a:rPr>
              <a:t> </a:t>
            </a:r>
            <a:r>
              <a:rPr dirty="0" sz="2750" spc="50">
                <a:latin typeface="Symbol"/>
                <a:cs typeface="Symbol"/>
              </a:rPr>
              <a:t></a:t>
            </a:r>
            <a:r>
              <a:rPr dirty="0" sz="2750" spc="270">
                <a:latin typeface="Times New Roman"/>
                <a:cs typeface="Times New Roman"/>
              </a:rPr>
              <a:t> </a:t>
            </a:r>
            <a:r>
              <a:rPr dirty="0" sz="2750" spc="45" i="1">
                <a:latin typeface="Times New Roman"/>
                <a:cs typeface="Times New Roman"/>
              </a:rPr>
              <a:t>j</a:t>
            </a:r>
            <a:r>
              <a:rPr dirty="0" sz="2750" spc="45">
                <a:latin typeface="Times New Roman"/>
                <a:cs typeface="Times New Roman"/>
              </a:rPr>
              <a:t>0.20</a:t>
            </a:r>
            <a:r>
              <a:rPr dirty="0" baseline="-3086" sz="5400" spc="67">
                <a:latin typeface="Symbol"/>
                <a:cs typeface="Symbol"/>
              </a:rPr>
              <a:t></a:t>
            </a:r>
            <a:r>
              <a:rPr dirty="0" sz="2750" spc="45">
                <a:latin typeface="Times New Roman"/>
                <a:cs typeface="Times New Roman"/>
              </a:rPr>
              <a:t>0.69</a:t>
            </a:r>
            <a:r>
              <a:rPr dirty="0" sz="2750" spc="-280">
                <a:latin typeface="Times New Roman"/>
                <a:cs typeface="Times New Roman"/>
              </a:rPr>
              <a:t> </a:t>
            </a:r>
            <a:r>
              <a:rPr dirty="0" sz="2750" spc="50">
                <a:latin typeface="Symbol"/>
                <a:cs typeface="Symbol"/>
              </a:rPr>
              <a:t></a:t>
            </a:r>
            <a:r>
              <a:rPr dirty="0" sz="2750" spc="310">
                <a:latin typeface="Times New Roman"/>
                <a:cs typeface="Times New Roman"/>
              </a:rPr>
              <a:t> </a:t>
            </a:r>
            <a:r>
              <a:rPr dirty="0" sz="2750" spc="15" i="1">
                <a:latin typeface="Times New Roman"/>
                <a:cs typeface="Times New Roman"/>
              </a:rPr>
              <a:t>j</a:t>
            </a:r>
            <a:r>
              <a:rPr dirty="0" sz="2750" spc="15">
                <a:latin typeface="Times New Roman"/>
                <a:cs typeface="Times New Roman"/>
              </a:rPr>
              <a:t>0.52</a:t>
            </a:r>
            <a:r>
              <a:rPr dirty="0" baseline="-3086" sz="5400" spc="22">
                <a:latin typeface="Symbol"/>
                <a:cs typeface="Symbol"/>
              </a:rPr>
              <a:t></a:t>
            </a:r>
            <a:r>
              <a:rPr dirty="0" baseline="-3086" sz="5400" spc="-472">
                <a:latin typeface="Times New Roman"/>
                <a:cs typeface="Times New Roman"/>
              </a:rPr>
              <a:t> </a:t>
            </a:r>
            <a:r>
              <a:rPr dirty="0" sz="2750" spc="50">
                <a:latin typeface="Symbol"/>
                <a:cs typeface="Symbol"/>
              </a:rPr>
              <a:t></a:t>
            </a:r>
            <a:r>
              <a:rPr dirty="0" sz="2750" spc="-380">
                <a:latin typeface="Times New Roman"/>
                <a:cs typeface="Times New Roman"/>
              </a:rPr>
              <a:t> </a:t>
            </a:r>
            <a:r>
              <a:rPr dirty="0" sz="2750" spc="20">
                <a:latin typeface="Times New Roman"/>
                <a:cs typeface="Times New Roman"/>
              </a:rPr>
              <a:t>1.074</a:t>
            </a:r>
            <a:r>
              <a:rPr dirty="0" sz="2750" spc="-290">
                <a:latin typeface="Times New Roman"/>
                <a:cs typeface="Times New Roman"/>
              </a:rPr>
              <a:t> </a:t>
            </a:r>
            <a:r>
              <a:rPr dirty="0" sz="2750" spc="50">
                <a:latin typeface="Symbol"/>
                <a:cs typeface="Symbol"/>
              </a:rPr>
              <a:t></a:t>
            </a:r>
            <a:r>
              <a:rPr dirty="0" sz="2750" spc="280">
                <a:latin typeface="Times New Roman"/>
                <a:cs typeface="Times New Roman"/>
              </a:rPr>
              <a:t> </a:t>
            </a:r>
            <a:r>
              <a:rPr dirty="0" sz="2750" spc="40" i="1">
                <a:latin typeface="Times New Roman"/>
                <a:cs typeface="Times New Roman"/>
              </a:rPr>
              <a:t>j</a:t>
            </a:r>
            <a:r>
              <a:rPr dirty="0" sz="2750" spc="40">
                <a:latin typeface="Times New Roman"/>
                <a:cs typeface="Times New Roman"/>
              </a:rPr>
              <a:t>0.138</a:t>
            </a:r>
            <a:r>
              <a:rPr dirty="0" sz="2750" spc="20">
                <a:latin typeface="Times New Roman"/>
                <a:cs typeface="Times New Roman"/>
              </a:rPr>
              <a:t> </a:t>
            </a:r>
            <a:r>
              <a:rPr dirty="0" sz="2750" spc="15">
                <a:latin typeface="Times New Roman"/>
                <a:cs typeface="Times New Roman"/>
              </a:rPr>
              <a:t>p.u.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4800" y="5410200"/>
            <a:ext cx="6675755" cy="1050925"/>
          </a:xfrm>
          <a:custGeom>
            <a:avLst/>
            <a:gdLst/>
            <a:ahLst/>
            <a:cxnLst/>
            <a:rect l="l" t="t" r="r" b="b"/>
            <a:pathLst>
              <a:path w="6675755" h="1050925">
                <a:moveTo>
                  <a:pt x="0" y="1050925"/>
                </a:moveTo>
                <a:lnTo>
                  <a:pt x="6675501" y="1050925"/>
                </a:lnTo>
                <a:lnTo>
                  <a:pt x="6675501" y="0"/>
                </a:lnTo>
                <a:lnTo>
                  <a:pt x="0" y="0"/>
                </a:lnTo>
                <a:lnTo>
                  <a:pt x="0" y="1050925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20941" y="5936012"/>
            <a:ext cx="2051685" cy="0"/>
          </a:xfrm>
          <a:custGeom>
            <a:avLst/>
            <a:gdLst/>
            <a:ahLst/>
            <a:cxnLst/>
            <a:rect l="l" t="t" r="r" b="b"/>
            <a:pathLst>
              <a:path w="2051685" h="0">
                <a:moveTo>
                  <a:pt x="0" y="0"/>
                </a:moveTo>
                <a:lnTo>
                  <a:pt x="2051476" y="0"/>
                </a:lnTo>
              </a:path>
            </a:pathLst>
          </a:custGeom>
          <a:ln w="166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05134" y="5898891"/>
            <a:ext cx="16256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15" i="1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49646" y="6172550"/>
            <a:ext cx="16256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15" i="1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3585" y="5278763"/>
            <a:ext cx="379095" cy="446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25252" sz="4125" spc="104" i="1">
                <a:latin typeface="Times New Roman"/>
                <a:cs typeface="Times New Roman"/>
              </a:rPr>
              <a:t>E</a:t>
            </a:r>
            <a:r>
              <a:rPr dirty="0" sz="1600" spc="70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111" y="5503211"/>
            <a:ext cx="302260" cy="446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25252" sz="4125" spc="30" i="1">
                <a:latin typeface="Times New Roman"/>
                <a:cs typeface="Times New Roman"/>
              </a:rPr>
              <a:t>I</a:t>
            </a:r>
            <a:r>
              <a:rPr dirty="0" baseline="-25252" sz="4125" spc="-697" i="1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2943" y="5776870"/>
            <a:ext cx="417195" cy="446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25252" sz="4125" spc="60" i="1">
                <a:latin typeface="Times New Roman"/>
                <a:cs typeface="Times New Roman"/>
              </a:rPr>
              <a:t>X</a:t>
            </a:r>
            <a:r>
              <a:rPr dirty="0" baseline="-25252" sz="4125" spc="-525" i="1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4484" y="5526070"/>
            <a:ext cx="1132205" cy="446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577850" algn="l"/>
              </a:tabLst>
            </a:pPr>
            <a:r>
              <a:rPr dirty="0" baseline="-21212" sz="4125" spc="52">
                <a:latin typeface="Symbol"/>
                <a:cs typeface="Symbol"/>
              </a:rPr>
              <a:t></a:t>
            </a:r>
            <a:r>
              <a:rPr dirty="0" u="heavy" sz="2750" spc="35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dirty="0" u="heavy" sz="1600" spc="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sz="1600" spc="25" i="1">
                <a:latin typeface="Times New Roman"/>
                <a:cs typeface="Times New Roman"/>
              </a:rPr>
              <a:t> </a:t>
            </a:r>
            <a:r>
              <a:rPr dirty="0" baseline="-21212" sz="4125" spc="52">
                <a:latin typeface="Symbol"/>
                <a:cs typeface="Symbol"/>
              </a:rPr>
              <a:t></a:t>
            </a:r>
            <a:endParaRPr baseline="-21212" sz="4125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79245" y="5659790"/>
            <a:ext cx="5115560" cy="7200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ts val="2725"/>
              </a:lnSpc>
              <a:spcBef>
                <a:spcPts val="110"/>
              </a:spcBef>
              <a:tabLst>
                <a:tab pos="4549775" algn="l"/>
              </a:tabLst>
            </a:pPr>
            <a:r>
              <a:rPr dirty="0" baseline="35353" sz="4125" spc="7">
                <a:latin typeface="Times New Roman"/>
                <a:cs typeface="Times New Roman"/>
              </a:rPr>
              <a:t>1.074 </a:t>
            </a:r>
            <a:r>
              <a:rPr dirty="0" baseline="35353" sz="4125" spc="52">
                <a:latin typeface="Symbol"/>
                <a:cs typeface="Symbol"/>
              </a:rPr>
              <a:t></a:t>
            </a:r>
            <a:r>
              <a:rPr dirty="0" baseline="35353" sz="4125" spc="52">
                <a:latin typeface="Times New Roman"/>
                <a:cs typeface="Times New Roman"/>
              </a:rPr>
              <a:t> </a:t>
            </a:r>
            <a:r>
              <a:rPr dirty="0" baseline="35353" sz="4125" spc="37" i="1">
                <a:latin typeface="Times New Roman"/>
                <a:cs typeface="Times New Roman"/>
              </a:rPr>
              <a:t>j</a:t>
            </a:r>
            <a:r>
              <a:rPr dirty="0" baseline="35353" sz="4125" spc="37">
                <a:latin typeface="Times New Roman"/>
                <a:cs typeface="Times New Roman"/>
              </a:rPr>
              <a:t>0.138 </a:t>
            </a:r>
            <a:r>
              <a:rPr dirty="0" sz="2750" spc="35">
                <a:latin typeface="Symbol"/>
                <a:cs typeface="Symbol"/>
              </a:rPr>
              <a:t></a:t>
            </a:r>
            <a:r>
              <a:rPr dirty="0" sz="2750" spc="35">
                <a:latin typeface="Times New Roman"/>
                <a:cs typeface="Times New Roman"/>
              </a:rPr>
              <a:t> </a:t>
            </a:r>
            <a:r>
              <a:rPr dirty="0" sz="2750" spc="5">
                <a:latin typeface="Symbol"/>
                <a:cs typeface="Symbol"/>
              </a:rPr>
              <a:t></a:t>
            </a:r>
            <a:r>
              <a:rPr dirty="0" sz="2750" spc="5">
                <a:latin typeface="Times New Roman"/>
                <a:cs typeface="Times New Roman"/>
              </a:rPr>
              <a:t>0.69</a:t>
            </a:r>
            <a:r>
              <a:rPr dirty="0" sz="2750" spc="-409">
                <a:latin typeface="Times New Roman"/>
                <a:cs typeface="Times New Roman"/>
              </a:rPr>
              <a:t> </a:t>
            </a:r>
            <a:r>
              <a:rPr dirty="0" sz="2750" spc="35">
                <a:latin typeface="Symbol"/>
                <a:cs typeface="Symbol"/>
              </a:rPr>
              <a:t></a:t>
            </a:r>
            <a:r>
              <a:rPr dirty="0" sz="2750" spc="285">
                <a:latin typeface="Times New Roman"/>
                <a:cs typeface="Times New Roman"/>
              </a:rPr>
              <a:t> </a:t>
            </a:r>
            <a:r>
              <a:rPr dirty="0" sz="2750" spc="25" i="1">
                <a:latin typeface="Times New Roman"/>
                <a:cs typeface="Times New Roman"/>
              </a:rPr>
              <a:t>j</a:t>
            </a:r>
            <a:r>
              <a:rPr dirty="0" sz="2750" spc="25">
                <a:latin typeface="Times New Roman"/>
                <a:cs typeface="Times New Roman"/>
              </a:rPr>
              <a:t>5.37	</a:t>
            </a:r>
            <a:r>
              <a:rPr dirty="0" sz="2750" spc="5">
                <a:latin typeface="Times New Roman"/>
                <a:cs typeface="Times New Roman"/>
              </a:rPr>
              <a:t>p.u.</a:t>
            </a:r>
            <a:endParaRPr sz="2750">
              <a:latin typeface="Times New Roman"/>
              <a:cs typeface="Times New Roman"/>
            </a:endParaRPr>
          </a:p>
          <a:p>
            <a:pPr marL="829310">
              <a:lnSpc>
                <a:spcPts val="2725"/>
              </a:lnSpc>
            </a:pPr>
            <a:r>
              <a:rPr dirty="0" sz="2750" spc="40" i="1">
                <a:latin typeface="Times New Roman"/>
                <a:cs typeface="Times New Roman"/>
              </a:rPr>
              <a:t>j</a:t>
            </a:r>
            <a:r>
              <a:rPr dirty="0" sz="2750" spc="40">
                <a:latin typeface="Times New Roman"/>
                <a:cs typeface="Times New Roman"/>
              </a:rPr>
              <a:t>0.2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Falla simétrica </a:t>
            </a:r>
            <a:r>
              <a:rPr dirty="0"/>
              <a:t>con generador </a:t>
            </a:r>
            <a:r>
              <a:rPr dirty="0" spc="-5"/>
              <a:t>y</a:t>
            </a:r>
            <a:r>
              <a:rPr dirty="0" spc="-95"/>
              <a:t> </a:t>
            </a:r>
            <a:r>
              <a:rPr dirty="0" spc="-5"/>
              <a:t>motor  </a:t>
            </a:r>
            <a:r>
              <a:rPr dirty="0"/>
              <a:t>sincrónico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71257"/>
            <a:ext cx="18872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En el 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la</a:t>
            </a:r>
            <a:r>
              <a:rPr dirty="0" sz="2400" spc="-90">
                <a:solidFill>
                  <a:srgbClr val="FF0000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Arial Rounded MT Bold"/>
                <a:cs typeface="Arial Rounded MT Bold"/>
              </a:rPr>
              <a:t>falla</a:t>
            </a:r>
            <a:r>
              <a:rPr dirty="0" sz="2400" spc="-10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1600" y="1752600"/>
            <a:ext cx="3806825" cy="596900"/>
          </a:xfrm>
          <a:custGeom>
            <a:avLst/>
            <a:gdLst/>
            <a:ahLst/>
            <a:cxnLst/>
            <a:rect l="l" t="t" r="r" b="b"/>
            <a:pathLst>
              <a:path w="3806825" h="596900">
                <a:moveTo>
                  <a:pt x="0" y="596900"/>
                </a:moveTo>
                <a:lnTo>
                  <a:pt x="3806825" y="596900"/>
                </a:lnTo>
                <a:lnTo>
                  <a:pt x="3806825" y="0"/>
                </a:lnTo>
                <a:lnTo>
                  <a:pt x="0" y="0"/>
                </a:lnTo>
                <a:lnTo>
                  <a:pt x="0" y="59690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613007" y="2013586"/>
            <a:ext cx="72390" cy="2749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600" spc="20" i="1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11194" y="1609304"/>
            <a:ext cx="306705" cy="4559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baseline="-24801" sz="4200" spc="52" i="1">
                <a:latin typeface="Times New Roman"/>
                <a:cs typeface="Times New Roman"/>
              </a:rPr>
              <a:t>I</a:t>
            </a:r>
            <a:r>
              <a:rPr dirty="0" baseline="-24801" sz="4200" spc="-735" i="1">
                <a:latin typeface="Times New Roman"/>
                <a:cs typeface="Times New Roman"/>
              </a:rPr>
              <a:t> </a:t>
            </a:r>
            <a:r>
              <a:rPr dirty="0" sz="1600" spc="30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8469" y="1769452"/>
            <a:ext cx="3407410" cy="51879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ts val="2645"/>
              </a:lnSpc>
              <a:spcBef>
                <a:spcPts val="125"/>
              </a:spcBef>
              <a:tabLst>
                <a:tab pos="1363345" algn="l"/>
                <a:tab pos="2820670" algn="l"/>
              </a:tabLst>
            </a:pPr>
            <a:r>
              <a:rPr dirty="0" sz="2800" spc="55">
                <a:latin typeface="Symbol"/>
                <a:cs typeface="Symbol"/>
              </a:rPr>
              <a:t></a:t>
            </a:r>
            <a:r>
              <a:rPr dirty="0" sz="2800" spc="-35">
                <a:latin typeface="Times New Roman"/>
                <a:cs typeface="Times New Roman"/>
              </a:rPr>
              <a:t> </a:t>
            </a:r>
            <a:r>
              <a:rPr dirty="0" sz="2800" spc="35" i="1">
                <a:latin typeface="Times New Roman"/>
                <a:cs typeface="Times New Roman"/>
              </a:rPr>
              <a:t>I</a:t>
            </a:r>
            <a:r>
              <a:rPr dirty="0" sz="2800" spc="-445" i="1">
                <a:latin typeface="Times New Roman"/>
                <a:cs typeface="Times New Roman"/>
              </a:rPr>
              <a:t> </a:t>
            </a:r>
            <a:r>
              <a:rPr dirty="0" baseline="43402" sz="2400" spc="44">
                <a:latin typeface="Times New Roman"/>
                <a:cs typeface="Times New Roman"/>
              </a:rPr>
              <a:t>" </a:t>
            </a:r>
            <a:r>
              <a:rPr dirty="0" baseline="43402" sz="2400" spc="150">
                <a:latin typeface="Times New Roman"/>
                <a:cs typeface="Times New Roman"/>
              </a:rPr>
              <a:t> </a:t>
            </a:r>
            <a:r>
              <a:rPr dirty="0" sz="2800" spc="55">
                <a:latin typeface="Symbol"/>
                <a:cs typeface="Symbol"/>
              </a:rPr>
              <a:t></a:t>
            </a:r>
            <a:r>
              <a:rPr dirty="0" sz="2800" spc="-160">
                <a:latin typeface="Times New Roman"/>
                <a:cs typeface="Times New Roman"/>
              </a:rPr>
              <a:t> </a:t>
            </a:r>
            <a:r>
              <a:rPr dirty="0" sz="2800" spc="35" i="1">
                <a:latin typeface="Times New Roman"/>
                <a:cs typeface="Times New Roman"/>
              </a:rPr>
              <a:t>I</a:t>
            </a:r>
            <a:r>
              <a:rPr dirty="0" sz="2800" spc="-440" i="1">
                <a:latin typeface="Times New Roman"/>
                <a:cs typeface="Times New Roman"/>
              </a:rPr>
              <a:t> </a:t>
            </a:r>
            <a:r>
              <a:rPr dirty="0" baseline="43402" sz="2400" spc="44">
                <a:latin typeface="Times New Roman"/>
                <a:cs typeface="Times New Roman"/>
              </a:rPr>
              <a:t>"	</a:t>
            </a:r>
            <a:r>
              <a:rPr dirty="0" sz="2800" spc="55">
                <a:latin typeface="Symbol"/>
                <a:cs typeface="Symbol"/>
              </a:rPr>
              <a:t></a:t>
            </a:r>
            <a:r>
              <a:rPr dirty="0" sz="2800" spc="-114">
                <a:latin typeface="Times New Roman"/>
                <a:cs typeface="Times New Roman"/>
              </a:rPr>
              <a:t> </a:t>
            </a:r>
            <a:r>
              <a:rPr dirty="0" sz="2800" spc="55">
                <a:latin typeface="Symbol"/>
                <a:cs typeface="Symbol"/>
              </a:rPr>
              <a:t></a:t>
            </a:r>
            <a:r>
              <a:rPr dirty="0" sz="2800" spc="-155">
                <a:latin typeface="Times New Roman"/>
                <a:cs typeface="Times New Roman"/>
              </a:rPr>
              <a:t> </a:t>
            </a:r>
            <a:r>
              <a:rPr dirty="0" sz="2800" spc="15" i="1">
                <a:latin typeface="Times New Roman"/>
                <a:cs typeface="Times New Roman"/>
              </a:rPr>
              <a:t>j</a:t>
            </a:r>
            <a:r>
              <a:rPr dirty="0" sz="2800" spc="15">
                <a:latin typeface="Times New Roman"/>
                <a:cs typeface="Times New Roman"/>
              </a:rPr>
              <a:t>8.08	</a:t>
            </a:r>
            <a:r>
              <a:rPr dirty="0" sz="2800">
                <a:latin typeface="Times New Roman"/>
                <a:cs typeface="Times New Roman"/>
              </a:rPr>
              <a:t>p.u.</a:t>
            </a:r>
            <a:endParaRPr sz="2800">
              <a:latin typeface="Times New Roman"/>
              <a:cs typeface="Times New Roman"/>
            </a:endParaRPr>
          </a:p>
          <a:p>
            <a:pPr marL="472440">
              <a:lnSpc>
                <a:spcPts val="1205"/>
              </a:lnSpc>
              <a:tabLst>
                <a:tab pos="1096010" algn="l"/>
              </a:tabLst>
            </a:pPr>
            <a:r>
              <a:rPr dirty="0" sz="1600" spc="40" i="1">
                <a:latin typeface="Times New Roman"/>
                <a:cs typeface="Times New Roman"/>
              </a:rPr>
              <a:t>g	</a:t>
            </a:r>
            <a:r>
              <a:rPr dirty="0" sz="1600" spc="55" i="1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12925" y="2667000"/>
            <a:ext cx="6993255" cy="596900"/>
          </a:xfrm>
          <a:custGeom>
            <a:avLst/>
            <a:gdLst/>
            <a:ahLst/>
            <a:cxnLst/>
            <a:rect l="l" t="t" r="r" b="b"/>
            <a:pathLst>
              <a:path w="6993255" h="596900">
                <a:moveTo>
                  <a:pt x="0" y="596900"/>
                </a:moveTo>
                <a:lnTo>
                  <a:pt x="6992874" y="596900"/>
                </a:lnTo>
                <a:lnTo>
                  <a:pt x="6992874" y="0"/>
                </a:lnTo>
                <a:lnTo>
                  <a:pt x="0" y="0"/>
                </a:lnTo>
                <a:lnTo>
                  <a:pt x="0" y="59690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41014" y="2927986"/>
            <a:ext cx="85090" cy="2749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20" i="1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39323" y="2523704"/>
            <a:ext cx="320040" cy="4559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24801" sz="4200" spc="52" i="1">
                <a:latin typeface="Times New Roman"/>
                <a:cs typeface="Times New Roman"/>
              </a:rPr>
              <a:t>I</a:t>
            </a:r>
            <a:r>
              <a:rPr dirty="0" baseline="-24801" sz="4200" spc="-735" i="1">
                <a:latin typeface="Times New Roman"/>
                <a:cs typeface="Times New Roman"/>
              </a:rPr>
              <a:t> </a:t>
            </a:r>
            <a:r>
              <a:rPr dirty="0" sz="1600" spc="35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6489" y="2683852"/>
            <a:ext cx="2042160" cy="51879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ts val="2645"/>
              </a:lnSpc>
              <a:spcBef>
                <a:spcPts val="125"/>
              </a:spcBef>
              <a:tabLst>
                <a:tab pos="1043940" algn="l"/>
              </a:tabLst>
            </a:pPr>
            <a:r>
              <a:rPr dirty="0" sz="2800" spc="60">
                <a:latin typeface="Symbol"/>
                <a:cs typeface="Symbol"/>
              </a:rPr>
              <a:t>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 spc="35" i="1">
                <a:latin typeface="Times New Roman"/>
                <a:cs typeface="Times New Roman"/>
              </a:rPr>
              <a:t>I	</a:t>
            </a:r>
            <a:r>
              <a:rPr dirty="0" sz="2800" spc="60">
                <a:latin typeface="Symbol"/>
                <a:cs typeface="Symbol"/>
              </a:rPr>
              <a:t></a:t>
            </a:r>
            <a:r>
              <a:rPr dirty="0" sz="2800" spc="-305">
                <a:latin typeface="Times New Roman"/>
                <a:cs typeface="Times New Roman"/>
              </a:rPr>
              <a:t> </a:t>
            </a:r>
            <a:r>
              <a:rPr dirty="0" sz="2800" spc="35" i="1">
                <a:latin typeface="Times New Roman"/>
                <a:cs typeface="Times New Roman"/>
              </a:rPr>
              <a:t>I</a:t>
            </a:r>
            <a:r>
              <a:rPr dirty="0" sz="2800" spc="-450" i="1">
                <a:latin typeface="Times New Roman"/>
                <a:cs typeface="Times New Roman"/>
              </a:rPr>
              <a:t> </a:t>
            </a:r>
            <a:r>
              <a:rPr dirty="0" baseline="43402" sz="2400" spc="52">
                <a:latin typeface="Times New Roman"/>
                <a:cs typeface="Times New Roman"/>
              </a:rPr>
              <a:t>"</a:t>
            </a:r>
            <a:endParaRPr baseline="43402" sz="2400">
              <a:latin typeface="Times New Roman"/>
              <a:cs typeface="Times New Roman"/>
            </a:endParaRPr>
          </a:p>
          <a:p>
            <a:pPr marL="482600">
              <a:lnSpc>
                <a:spcPts val="1205"/>
              </a:lnSpc>
              <a:tabLst>
                <a:tab pos="1475105" algn="l"/>
              </a:tabLst>
            </a:pPr>
            <a:r>
              <a:rPr dirty="0" sz="1600" spc="15" i="1">
                <a:latin typeface="Times New Roman"/>
                <a:cs typeface="Times New Roman"/>
              </a:rPr>
              <a:t>BASE	</a:t>
            </a:r>
            <a:r>
              <a:rPr dirty="0" sz="1600" spc="20" i="1">
                <a:latin typeface="Times New Roman"/>
                <a:cs typeface="Times New Roman"/>
              </a:rPr>
              <a:t>f </a:t>
            </a:r>
            <a:r>
              <a:rPr dirty="0" sz="1600" spc="20">
                <a:latin typeface="Times New Roman"/>
                <a:cs typeface="Times New Roman"/>
              </a:rPr>
              <a:t>,</a:t>
            </a:r>
            <a:r>
              <a:rPr dirty="0" sz="1600" spc="-200">
                <a:latin typeface="Times New Roman"/>
                <a:cs typeface="Times New Roman"/>
              </a:rPr>
              <a:t> </a:t>
            </a:r>
            <a:r>
              <a:rPr dirty="0" sz="1600" spc="40" i="1">
                <a:latin typeface="Times New Roman"/>
                <a:cs typeface="Times New Roman"/>
              </a:rPr>
              <a:t>p</a:t>
            </a:r>
            <a:r>
              <a:rPr dirty="0" sz="1600" spc="40">
                <a:latin typeface="Times New Roman"/>
                <a:cs typeface="Times New Roman"/>
              </a:rPr>
              <a:t>.</a:t>
            </a:r>
            <a:r>
              <a:rPr dirty="0" sz="1600" spc="40" i="1">
                <a:latin typeface="Times New Roman"/>
                <a:cs typeface="Times New Roman"/>
              </a:rPr>
              <a:t>u</a:t>
            </a:r>
            <a:r>
              <a:rPr dirty="0" sz="1600" spc="4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22679" y="2572856"/>
            <a:ext cx="4458335" cy="589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77665" algn="l"/>
              </a:tabLst>
            </a:pPr>
            <a:r>
              <a:rPr dirty="0" sz="2800" spc="60">
                <a:latin typeface="Symbol"/>
                <a:cs typeface="Symbol"/>
              </a:rPr>
              <a:t></a:t>
            </a:r>
            <a:r>
              <a:rPr dirty="0" sz="2800" spc="-42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131</a:t>
            </a:r>
            <a:r>
              <a:rPr dirty="0" sz="2800" spc="290">
                <a:latin typeface="Times New Roman"/>
                <a:cs typeface="Times New Roman"/>
              </a:rPr>
              <a:t>2</a:t>
            </a:r>
            <a:r>
              <a:rPr dirty="0" sz="2800" spc="260">
                <a:latin typeface="Symbol"/>
                <a:cs typeface="Symbol"/>
              </a:rPr>
              <a:t></a:t>
            </a:r>
            <a:r>
              <a:rPr dirty="0" baseline="-3003" sz="5550" spc="-142">
                <a:latin typeface="Symbol"/>
                <a:cs typeface="Symbol"/>
              </a:rPr>
              <a:t></a:t>
            </a:r>
            <a:r>
              <a:rPr dirty="0" sz="2800" spc="60">
                <a:latin typeface="Symbol"/>
                <a:cs typeface="Symbol"/>
              </a:rPr>
              <a:t></a:t>
            </a:r>
            <a:r>
              <a:rPr dirty="0" sz="2800" spc="-160">
                <a:latin typeface="Times New Roman"/>
                <a:cs typeface="Times New Roman"/>
              </a:rPr>
              <a:t> </a:t>
            </a:r>
            <a:r>
              <a:rPr dirty="0" sz="2800" spc="45" i="1">
                <a:latin typeface="Times New Roman"/>
                <a:cs typeface="Times New Roman"/>
              </a:rPr>
              <a:t>j</a:t>
            </a:r>
            <a:r>
              <a:rPr dirty="0" sz="2800" spc="-10">
                <a:latin typeface="Times New Roman"/>
                <a:cs typeface="Times New Roman"/>
              </a:rPr>
              <a:t>8</a:t>
            </a:r>
            <a:r>
              <a:rPr dirty="0" sz="2800" spc="-5">
                <a:latin typeface="Times New Roman"/>
                <a:cs typeface="Times New Roman"/>
              </a:rPr>
              <a:t>.</a:t>
            </a:r>
            <a:r>
              <a:rPr dirty="0" sz="2800" spc="-10">
                <a:latin typeface="Times New Roman"/>
                <a:cs typeface="Times New Roman"/>
              </a:rPr>
              <a:t>0</a:t>
            </a:r>
            <a:r>
              <a:rPr dirty="0" sz="2800" spc="95">
                <a:latin typeface="Times New Roman"/>
                <a:cs typeface="Times New Roman"/>
              </a:rPr>
              <a:t>8</a:t>
            </a:r>
            <a:r>
              <a:rPr dirty="0" baseline="-3003" sz="5550" spc="-419">
                <a:latin typeface="Symbol"/>
                <a:cs typeface="Symbol"/>
              </a:rPr>
              <a:t></a:t>
            </a:r>
            <a:r>
              <a:rPr dirty="0" baseline="-3003" sz="5550" spc="-547">
                <a:latin typeface="Times New Roman"/>
                <a:cs typeface="Times New Roman"/>
              </a:rPr>
              <a:t> </a:t>
            </a:r>
            <a:r>
              <a:rPr dirty="0" sz="2800" spc="60">
                <a:latin typeface="Symbol"/>
                <a:cs typeface="Symbol"/>
              </a:rPr>
              <a:t></a:t>
            </a:r>
            <a:r>
              <a:rPr dirty="0" sz="2800" spc="-125">
                <a:latin typeface="Times New Roman"/>
                <a:cs typeface="Times New Roman"/>
              </a:rPr>
              <a:t> </a:t>
            </a:r>
            <a:r>
              <a:rPr dirty="0" sz="2800" spc="60">
                <a:latin typeface="Symbol"/>
                <a:cs typeface="Symbol"/>
              </a:rPr>
              <a:t></a:t>
            </a:r>
            <a:r>
              <a:rPr dirty="0" sz="2800" spc="-155">
                <a:latin typeface="Times New Roman"/>
                <a:cs typeface="Times New Roman"/>
              </a:rPr>
              <a:t> </a:t>
            </a:r>
            <a:r>
              <a:rPr dirty="0" sz="2800" spc="-125" i="1">
                <a:latin typeface="Times New Roman"/>
                <a:cs typeface="Times New Roman"/>
              </a:rPr>
              <a:t>j</a:t>
            </a:r>
            <a:r>
              <a:rPr dirty="0" sz="2800" spc="-10">
                <a:latin typeface="Times New Roman"/>
                <a:cs typeface="Times New Roman"/>
              </a:rPr>
              <a:t>1060</a:t>
            </a:r>
            <a:r>
              <a:rPr dirty="0" sz="2800" spc="55">
                <a:latin typeface="Times New Roman"/>
                <a:cs typeface="Times New Roman"/>
              </a:rPr>
              <a:t>0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8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8600" y="4038600"/>
            <a:ext cx="8610600" cy="2657475"/>
          </a:xfrm>
          <a:custGeom>
            <a:avLst/>
            <a:gdLst/>
            <a:ahLst/>
            <a:cxnLst/>
            <a:rect l="l" t="t" r="r" b="b"/>
            <a:pathLst>
              <a:path w="8610600" h="2657475">
                <a:moveTo>
                  <a:pt x="0" y="2657475"/>
                </a:moveTo>
                <a:lnTo>
                  <a:pt x="8610600" y="2657475"/>
                </a:lnTo>
                <a:lnTo>
                  <a:pt x="8610600" y="0"/>
                </a:lnTo>
                <a:lnTo>
                  <a:pt x="0" y="0"/>
                </a:lnTo>
                <a:lnTo>
                  <a:pt x="0" y="2657475"/>
                </a:lnTo>
                <a:close/>
              </a:path>
            </a:pathLst>
          </a:custGeom>
          <a:ln w="9525">
            <a:solidFill>
              <a:srgbClr val="0000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07340" y="4068191"/>
            <a:ext cx="845502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Las </a:t>
            </a:r>
            <a:r>
              <a:rPr dirty="0" sz="2400" spc="-10">
                <a:latin typeface="Arial Rounded MT Bold"/>
                <a:cs typeface="Arial Rounded MT Bold"/>
              </a:rPr>
              <a:t>corrientes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falla </a:t>
            </a:r>
            <a:r>
              <a:rPr dirty="0" sz="2400" spc="-5">
                <a:latin typeface="Arial Rounded MT Bold"/>
                <a:cs typeface="Arial Rounded MT Bold"/>
              </a:rPr>
              <a:t>en sistemas </a:t>
            </a:r>
            <a:r>
              <a:rPr dirty="0" sz="2400">
                <a:latin typeface="Arial Rounded MT Bold"/>
                <a:cs typeface="Arial Rounded MT Bold"/>
              </a:rPr>
              <a:t>que </a:t>
            </a:r>
            <a:r>
              <a:rPr dirty="0" sz="2400" spc="-5">
                <a:latin typeface="Arial Rounded MT Bold"/>
                <a:cs typeface="Arial Rounded MT Bold"/>
              </a:rPr>
              <a:t>contienen  </a:t>
            </a:r>
            <a:r>
              <a:rPr dirty="0" sz="2400" spc="-25">
                <a:latin typeface="Arial Rounded MT Bold"/>
                <a:cs typeface="Arial Rounded MT Bold"/>
              </a:rPr>
              <a:t>generadores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10">
                <a:latin typeface="Arial Rounded MT Bold"/>
                <a:cs typeface="Arial Rounded MT Bold"/>
              </a:rPr>
              <a:t>motores </a:t>
            </a:r>
            <a:r>
              <a:rPr dirty="0" sz="2400">
                <a:latin typeface="Arial Rounded MT Bold"/>
                <a:cs typeface="Arial Rounded MT Bold"/>
              </a:rPr>
              <a:t>bajo </a:t>
            </a:r>
            <a:r>
              <a:rPr dirty="0" sz="2400" spc="-30">
                <a:latin typeface="Arial Rounded MT Bold"/>
                <a:cs typeface="Arial Rounded MT Bold"/>
              </a:rPr>
              <a:t>carga </a:t>
            </a:r>
            <a:r>
              <a:rPr dirty="0" sz="2400" spc="-5">
                <a:latin typeface="Arial Rounded MT Bold"/>
                <a:cs typeface="Arial Rounded MT Bold"/>
              </a:rPr>
              <a:t>pueden </a:t>
            </a:r>
            <a:r>
              <a:rPr dirty="0" sz="2400" spc="-15">
                <a:latin typeface="Arial Rounded MT Bold"/>
                <a:cs typeface="Arial Rounded MT Bold"/>
              </a:rPr>
              <a:t>encontrarse </a:t>
            </a:r>
            <a:r>
              <a:rPr dirty="0" sz="2400" spc="57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por </a:t>
            </a:r>
            <a:r>
              <a:rPr dirty="0" sz="2400" spc="-15">
                <a:latin typeface="Arial Rounded MT Bold"/>
                <a:cs typeface="Arial Rounded MT Bold"/>
              </a:rPr>
              <a:t>cualquiera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los dos</a:t>
            </a:r>
            <a:r>
              <a:rPr dirty="0" sz="2400" spc="2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métodos: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7340" y="5348604"/>
            <a:ext cx="845439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0680" indent="-348615">
              <a:lnSpc>
                <a:spcPct val="100000"/>
              </a:lnSpc>
              <a:spcBef>
                <a:spcPts val="100"/>
              </a:spcBef>
              <a:buClr>
                <a:srgbClr val="0000FF"/>
              </a:buClr>
              <a:buFont typeface="Wingdings"/>
              <a:buChar char=""/>
              <a:tabLst>
                <a:tab pos="361315" algn="l"/>
                <a:tab pos="1905000" algn="l"/>
                <a:tab pos="2700655" algn="l"/>
                <a:tab pos="4559935" algn="l"/>
                <a:tab pos="6203950" algn="l"/>
                <a:tab pos="7002145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Cálculo	de	tensiones	internas	de	máquinas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7340" y="5531992"/>
            <a:ext cx="6307455" cy="1123315"/>
          </a:xfrm>
          <a:prstGeom prst="rect">
            <a:avLst/>
          </a:prstGeom>
        </p:spPr>
        <p:txBody>
          <a:bodyPr wrap="square" lIns="0" tIns="194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(subtransitorios </a:t>
            </a:r>
            <a:r>
              <a:rPr dirty="0" sz="2400">
                <a:latin typeface="Arial Rounded MT Bold"/>
                <a:cs typeface="Arial Rounded MT Bold"/>
              </a:rPr>
              <a:t>o</a:t>
            </a:r>
            <a:r>
              <a:rPr dirty="0" sz="2400" spc="20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transitorios)</a:t>
            </a:r>
            <a:endParaRPr sz="2400">
              <a:latin typeface="Arial Rounded MT Bold"/>
              <a:cs typeface="Arial Rounded MT Bold"/>
            </a:endParaRPr>
          </a:p>
          <a:p>
            <a:pPr marL="358140" indent="-346075">
              <a:lnSpc>
                <a:spcPct val="100000"/>
              </a:lnSpc>
              <a:spcBef>
                <a:spcPts val="1445"/>
              </a:spcBef>
              <a:buClr>
                <a:srgbClr val="0000FF"/>
              </a:buClr>
              <a:buFont typeface="Wingdings"/>
              <a:buChar char=""/>
              <a:tabLst>
                <a:tab pos="358775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Cálculo por </a:t>
            </a:r>
            <a:r>
              <a:rPr dirty="0" sz="2400" spc="-20">
                <a:latin typeface="Arial Rounded MT Bold"/>
                <a:cs typeface="Arial Rounded MT Bold"/>
              </a:rPr>
              <a:t>red </a:t>
            </a:r>
            <a:r>
              <a:rPr dirty="0" sz="2400" spc="-10">
                <a:latin typeface="Arial Rounded MT Bold"/>
                <a:cs typeface="Arial Rounded MT Bold"/>
              </a:rPr>
              <a:t>equivalente 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r>
              <a:rPr dirty="0" sz="2400" spc="30">
                <a:latin typeface="Arial Rounded MT Bold"/>
                <a:cs typeface="Arial Rounded MT Bold"/>
              </a:rPr>
              <a:t> </a:t>
            </a:r>
            <a:r>
              <a:rPr dirty="0" sz="2400" spc="-20">
                <a:latin typeface="Arial Rounded MT Bold"/>
                <a:cs typeface="Arial Rounded MT Bold"/>
              </a:rPr>
              <a:t>Thévenin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124777"/>
            <a:ext cx="5918835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>
                <a:solidFill>
                  <a:srgbClr val="0000FF"/>
                </a:solidFill>
              </a:rPr>
              <a:t>Método de red  </a:t>
            </a:r>
            <a:r>
              <a:rPr dirty="0" sz="4000" spc="-5">
                <a:solidFill>
                  <a:srgbClr val="0000FF"/>
                </a:solidFill>
              </a:rPr>
              <a:t>equivalente </a:t>
            </a:r>
            <a:r>
              <a:rPr dirty="0" sz="4000">
                <a:solidFill>
                  <a:srgbClr val="0000FF"/>
                </a:solidFill>
              </a:rPr>
              <a:t>de</a:t>
            </a:r>
            <a:r>
              <a:rPr dirty="0" sz="4000" spc="-80">
                <a:solidFill>
                  <a:srgbClr val="0000FF"/>
                </a:solidFill>
              </a:rPr>
              <a:t> </a:t>
            </a:r>
            <a:r>
              <a:rPr dirty="0" sz="4000" spc="-5">
                <a:solidFill>
                  <a:srgbClr val="0000FF"/>
                </a:solidFill>
              </a:rPr>
              <a:t>Thévenin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52400" y="5257800"/>
            <a:ext cx="4408805" cy="1202055"/>
          </a:xfrm>
          <a:custGeom>
            <a:avLst/>
            <a:gdLst/>
            <a:ahLst/>
            <a:cxnLst/>
            <a:rect l="l" t="t" r="r" b="b"/>
            <a:pathLst>
              <a:path w="4408805" h="1202054">
                <a:moveTo>
                  <a:pt x="0" y="1201737"/>
                </a:moveTo>
                <a:lnTo>
                  <a:pt x="4408551" y="1201737"/>
                </a:lnTo>
                <a:lnTo>
                  <a:pt x="4408551" y="0"/>
                </a:lnTo>
                <a:lnTo>
                  <a:pt x="0" y="0"/>
                </a:lnTo>
                <a:lnTo>
                  <a:pt x="0" y="1201737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1006" y="5859818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 h="0">
                <a:moveTo>
                  <a:pt x="0" y="0"/>
                </a:moveTo>
                <a:lnTo>
                  <a:pt x="1263600" y="0"/>
                </a:lnTo>
              </a:path>
            </a:pathLst>
          </a:custGeom>
          <a:ln w="18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596514" y="5859818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 h="0">
                <a:moveTo>
                  <a:pt x="0" y="0"/>
                </a:moveTo>
                <a:lnTo>
                  <a:pt x="1263537" y="0"/>
                </a:lnTo>
              </a:path>
            </a:pathLst>
          </a:custGeom>
          <a:ln w="18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610472" y="5532041"/>
            <a:ext cx="1244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25" i="1">
                <a:latin typeface="Times New Roman"/>
                <a:cs typeface="Times New Roman"/>
              </a:rPr>
              <a:t>g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9217" y="5532041"/>
            <a:ext cx="7493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126" y="5819886"/>
            <a:ext cx="1244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25" i="1">
                <a:latin typeface="Times New Roman"/>
                <a:cs typeface="Times New Roman"/>
              </a:rPr>
              <a:t>g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81094" y="5819886"/>
            <a:ext cx="13652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25" i="1">
                <a:latin typeface="Times New Roman"/>
                <a:cs typeface="Times New Roman"/>
              </a:rPr>
              <a:t>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9015" y="6116748"/>
            <a:ext cx="7493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10" i="1">
                <a:latin typeface="Times New Roman"/>
                <a:cs typeface="Times New Roman"/>
              </a:rPr>
              <a:t>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3672" y="6116748"/>
            <a:ext cx="1244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25" i="1">
                <a:latin typeface="Times New Roman"/>
                <a:cs typeface="Times New Roman"/>
              </a:rPr>
              <a:t>g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44871" y="5102799"/>
            <a:ext cx="40386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-25000" sz="4500" spc="112" i="1">
                <a:latin typeface="Times New Roman"/>
                <a:cs typeface="Times New Roman"/>
              </a:rPr>
              <a:t>E</a:t>
            </a:r>
            <a:r>
              <a:rPr dirty="0" sz="1700" spc="7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09144" y="5273399"/>
            <a:ext cx="24892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000" spc="20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5633" y="5391384"/>
            <a:ext cx="32194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-25000" sz="4500" spc="15" i="1">
                <a:latin typeface="Times New Roman"/>
                <a:cs typeface="Times New Roman"/>
              </a:rPr>
              <a:t>I</a:t>
            </a:r>
            <a:r>
              <a:rPr dirty="0" baseline="-25000" sz="4500" spc="-750" i="1">
                <a:latin typeface="Times New Roman"/>
                <a:cs typeface="Times New Roman"/>
              </a:rPr>
              <a:t> </a:t>
            </a:r>
            <a:r>
              <a:rPr dirty="0" sz="1700" spc="2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9771" y="5561245"/>
            <a:ext cx="188976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664970" algn="l"/>
              </a:tabLst>
            </a:pPr>
            <a:r>
              <a:rPr dirty="0" sz="3000" spc="20">
                <a:latin typeface="Symbol"/>
                <a:cs typeface="Symbol"/>
              </a:rPr>
              <a:t></a:t>
            </a:r>
            <a:r>
              <a:rPr dirty="0" sz="3000" spc="20">
                <a:latin typeface="Times New Roman"/>
                <a:cs typeface="Times New Roman"/>
              </a:rPr>
              <a:t>	</a:t>
            </a:r>
            <a:r>
              <a:rPr dirty="0" sz="3000" spc="2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6404" y="5561245"/>
            <a:ext cx="43116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9560" indent="-290195">
              <a:lnSpc>
                <a:spcPct val="100000"/>
              </a:lnSpc>
              <a:spcBef>
                <a:spcPts val="95"/>
              </a:spcBef>
              <a:buFont typeface="Symbol"/>
              <a:buChar char=""/>
              <a:tabLst>
                <a:tab pos="290195" algn="l"/>
              </a:tabLst>
            </a:pPr>
            <a:r>
              <a:rPr dirty="0" sz="3000" spc="1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6288" y="5858091"/>
            <a:ext cx="2897505" cy="5480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2835"/>
              </a:lnSpc>
              <a:spcBef>
                <a:spcPts val="95"/>
              </a:spcBef>
              <a:tabLst>
                <a:tab pos="479425" algn="l"/>
                <a:tab pos="1702435" algn="l"/>
                <a:tab pos="2145030" algn="l"/>
              </a:tabLst>
            </a:pPr>
            <a:r>
              <a:rPr dirty="0" sz="3000" spc="20" i="1">
                <a:latin typeface="Times New Roman"/>
                <a:cs typeface="Times New Roman"/>
              </a:rPr>
              <a:t>X	</a:t>
            </a:r>
            <a:r>
              <a:rPr dirty="0" sz="3000" spc="20">
                <a:latin typeface="Symbol"/>
                <a:cs typeface="Symbol"/>
              </a:rPr>
              <a:t>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X</a:t>
            </a:r>
            <a:r>
              <a:rPr dirty="0" sz="3000" spc="-320" i="1">
                <a:latin typeface="Times New Roman"/>
                <a:cs typeface="Times New Roman"/>
              </a:rPr>
              <a:t> </a:t>
            </a:r>
            <a:r>
              <a:rPr dirty="0" baseline="44117" sz="2550" spc="30">
                <a:latin typeface="Times New Roman"/>
                <a:cs typeface="Times New Roman"/>
              </a:rPr>
              <a:t>"	</a:t>
            </a:r>
            <a:r>
              <a:rPr dirty="0" sz="3000" spc="20" i="1">
                <a:latin typeface="Times New Roman"/>
                <a:cs typeface="Times New Roman"/>
              </a:rPr>
              <a:t>X	</a:t>
            </a:r>
            <a:r>
              <a:rPr dirty="0" sz="3000" spc="20">
                <a:latin typeface="Symbol"/>
                <a:cs typeface="Symbol"/>
              </a:rPr>
              <a:t></a:t>
            </a:r>
            <a:r>
              <a:rPr dirty="0" sz="3000" spc="20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X</a:t>
            </a:r>
            <a:r>
              <a:rPr dirty="0" sz="3000" spc="-434" i="1">
                <a:latin typeface="Times New Roman"/>
                <a:cs typeface="Times New Roman"/>
              </a:rPr>
              <a:t> </a:t>
            </a:r>
            <a:r>
              <a:rPr dirty="0" baseline="44117" sz="2550" spc="30">
                <a:latin typeface="Times New Roman"/>
                <a:cs typeface="Times New Roman"/>
              </a:rPr>
              <a:t>"</a:t>
            </a:r>
            <a:endParaRPr baseline="44117" sz="2550">
              <a:latin typeface="Times New Roman"/>
              <a:cs typeface="Times New Roman"/>
            </a:endParaRPr>
          </a:p>
          <a:p>
            <a:pPr algn="r" marR="45720">
              <a:lnSpc>
                <a:spcPts val="1275"/>
              </a:lnSpc>
              <a:tabLst>
                <a:tab pos="764540" algn="l"/>
              </a:tabLst>
            </a:pPr>
            <a:r>
              <a:rPr dirty="0" sz="1700" spc="10" i="1">
                <a:latin typeface="Times New Roman"/>
                <a:cs typeface="Times New Roman"/>
              </a:rPr>
              <a:t>l</a:t>
            </a:r>
            <a:r>
              <a:rPr dirty="0" sz="1700" spc="10" i="1">
                <a:latin typeface="Times New Roman"/>
                <a:cs typeface="Times New Roman"/>
              </a:rPr>
              <a:t>	</a:t>
            </a:r>
            <a:r>
              <a:rPr dirty="0" sz="1700" spc="25" i="1">
                <a:latin typeface="Times New Roman"/>
                <a:cs typeface="Times New Roman"/>
              </a:rPr>
              <a:t>g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10200" y="5334000"/>
            <a:ext cx="3027680" cy="1144905"/>
          </a:xfrm>
          <a:custGeom>
            <a:avLst/>
            <a:gdLst/>
            <a:ahLst/>
            <a:cxnLst/>
            <a:rect l="l" t="t" r="r" b="b"/>
            <a:pathLst>
              <a:path w="3027679" h="1144904">
                <a:moveTo>
                  <a:pt x="0" y="1144587"/>
                </a:moveTo>
                <a:lnTo>
                  <a:pt x="3027426" y="1144587"/>
                </a:lnTo>
                <a:lnTo>
                  <a:pt x="3027426" y="0"/>
                </a:lnTo>
                <a:lnTo>
                  <a:pt x="0" y="0"/>
                </a:lnTo>
                <a:lnTo>
                  <a:pt x="0" y="1144587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223954" y="5906688"/>
            <a:ext cx="546100" cy="0"/>
          </a:xfrm>
          <a:custGeom>
            <a:avLst/>
            <a:gdLst/>
            <a:ahLst/>
            <a:cxnLst/>
            <a:rect l="l" t="t" r="r" b="b"/>
            <a:pathLst>
              <a:path w="546100" h="0">
                <a:moveTo>
                  <a:pt x="0" y="0"/>
                </a:moveTo>
                <a:lnTo>
                  <a:pt x="546094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176958" y="5906688"/>
            <a:ext cx="546100" cy="0"/>
          </a:xfrm>
          <a:custGeom>
            <a:avLst/>
            <a:gdLst/>
            <a:ahLst/>
            <a:cxnLst/>
            <a:rect l="l" t="t" r="r" b="b"/>
            <a:pathLst>
              <a:path w="546100" h="0">
                <a:moveTo>
                  <a:pt x="0" y="0"/>
                </a:moveTo>
                <a:lnTo>
                  <a:pt x="546094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490772" y="5577669"/>
            <a:ext cx="7556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15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23150" y="5622946"/>
            <a:ext cx="17526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45" i="1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29409" y="5867391"/>
            <a:ext cx="17526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45" i="1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43858" y="5867391"/>
            <a:ext cx="13779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35" i="1">
                <a:latin typeface="Times New Roman"/>
                <a:cs typeface="Times New Roman"/>
              </a:rPr>
              <a:t>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52386" y="6165433"/>
            <a:ext cx="17526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45" i="1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05300" y="6165433"/>
            <a:ext cx="17526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45" i="1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28468" y="5318007"/>
            <a:ext cx="25082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35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63926" y="5192012"/>
            <a:ext cx="40767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25000" sz="4500" spc="127" i="1">
                <a:latin typeface="Times New Roman"/>
                <a:cs typeface="Times New Roman"/>
              </a:rPr>
              <a:t>E</a:t>
            </a:r>
            <a:r>
              <a:rPr dirty="0" sz="1700" spc="8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54793" y="5436457"/>
            <a:ext cx="3238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25000" sz="4500" spc="30" i="1">
                <a:latin typeface="Times New Roman"/>
                <a:cs typeface="Times New Roman"/>
              </a:rPr>
              <a:t>I</a:t>
            </a:r>
            <a:r>
              <a:rPr dirty="0" baseline="-25000" sz="4500" spc="-742" i="1">
                <a:latin typeface="Times New Roman"/>
                <a:cs typeface="Times New Roman"/>
              </a:rPr>
              <a:t> </a:t>
            </a:r>
            <a:r>
              <a:rPr dirty="0" sz="1700" spc="2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39695" y="5734499"/>
            <a:ext cx="142748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990600" algn="l"/>
              </a:tabLst>
            </a:pPr>
            <a:r>
              <a:rPr dirty="0" baseline="-25000" sz="4500" spc="52" i="1">
                <a:latin typeface="Times New Roman"/>
                <a:cs typeface="Times New Roman"/>
              </a:rPr>
              <a:t>X</a:t>
            </a:r>
            <a:r>
              <a:rPr dirty="0" baseline="-25000" sz="4500" spc="-465" i="1">
                <a:latin typeface="Times New Roman"/>
                <a:cs typeface="Times New Roman"/>
              </a:rPr>
              <a:t> </a:t>
            </a:r>
            <a:r>
              <a:rPr dirty="0" sz="1700" spc="25">
                <a:latin typeface="Times New Roman"/>
                <a:cs typeface="Times New Roman"/>
              </a:rPr>
              <a:t>"	</a:t>
            </a:r>
            <a:r>
              <a:rPr dirty="0" baseline="-25000" sz="4500" spc="52" i="1">
                <a:latin typeface="Times New Roman"/>
                <a:cs typeface="Times New Roman"/>
              </a:rPr>
              <a:t>X</a:t>
            </a:r>
            <a:r>
              <a:rPr dirty="0" baseline="-25000" sz="4500" spc="-540" i="1">
                <a:latin typeface="Times New Roman"/>
                <a:cs typeface="Times New Roman"/>
              </a:rPr>
              <a:t> </a:t>
            </a:r>
            <a:r>
              <a:rPr dirty="0" sz="1700" spc="2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18615" y="5606987"/>
            <a:ext cx="22669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35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71386" y="5606987"/>
            <a:ext cx="135953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928369" algn="l"/>
              </a:tabLst>
            </a:pPr>
            <a:r>
              <a:rPr dirty="0" sz="3000" spc="35">
                <a:latin typeface="Symbol"/>
                <a:cs typeface="Symbol"/>
              </a:rPr>
              <a:t></a:t>
            </a:r>
            <a:r>
              <a:rPr dirty="0" sz="3000" spc="35">
                <a:latin typeface="Times New Roman"/>
                <a:cs typeface="Times New Roman"/>
              </a:rPr>
              <a:t>	</a:t>
            </a:r>
            <a:r>
              <a:rPr dirty="0" sz="3000" spc="35">
                <a:latin typeface="Symbol"/>
                <a:cs typeface="Symbol"/>
              </a:rPr>
              <a:t></a:t>
            </a:r>
            <a:r>
              <a:rPr dirty="0" sz="3000" spc="-250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00634" y="2424845"/>
            <a:ext cx="90805" cy="602615"/>
          </a:xfrm>
          <a:custGeom>
            <a:avLst/>
            <a:gdLst/>
            <a:ahLst/>
            <a:cxnLst/>
            <a:rect l="l" t="t" r="r" b="b"/>
            <a:pathLst>
              <a:path w="90805" h="602614">
                <a:moveTo>
                  <a:pt x="90659" y="602431"/>
                </a:moveTo>
                <a:lnTo>
                  <a:pt x="56451" y="597682"/>
                </a:lnTo>
                <a:lnTo>
                  <a:pt x="27996" y="582502"/>
                </a:lnTo>
                <a:lnTo>
                  <a:pt x="8207" y="559213"/>
                </a:lnTo>
                <a:lnTo>
                  <a:pt x="0" y="530139"/>
                </a:lnTo>
                <a:lnTo>
                  <a:pt x="5491" y="500590"/>
                </a:lnTo>
                <a:lnTo>
                  <a:pt x="23062" y="476008"/>
                </a:lnTo>
                <a:lnTo>
                  <a:pt x="50023" y="458914"/>
                </a:lnTo>
                <a:lnTo>
                  <a:pt x="83682" y="451828"/>
                </a:lnTo>
                <a:lnTo>
                  <a:pt x="86014" y="451747"/>
                </a:lnTo>
                <a:lnTo>
                  <a:pt x="88326" y="451747"/>
                </a:lnTo>
                <a:lnTo>
                  <a:pt x="90659" y="451828"/>
                </a:lnTo>
                <a:lnTo>
                  <a:pt x="56451" y="447080"/>
                </a:lnTo>
                <a:lnTo>
                  <a:pt x="27996" y="431899"/>
                </a:lnTo>
                <a:lnTo>
                  <a:pt x="8207" y="408610"/>
                </a:lnTo>
                <a:lnTo>
                  <a:pt x="0" y="379536"/>
                </a:lnTo>
                <a:lnTo>
                  <a:pt x="5491" y="349999"/>
                </a:lnTo>
                <a:lnTo>
                  <a:pt x="23062" y="325421"/>
                </a:lnTo>
                <a:lnTo>
                  <a:pt x="50023" y="308323"/>
                </a:lnTo>
                <a:lnTo>
                  <a:pt x="83682" y="301225"/>
                </a:lnTo>
                <a:lnTo>
                  <a:pt x="86014" y="301144"/>
                </a:lnTo>
                <a:lnTo>
                  <a:pt x="88326" y="301144"/>
                </a:lnTo>
                <a:lnTo>
                  <a:pt x="90659" y="301225"/>
                </a:lnTo>
                <a:lnTo>
                  <a:pt x="56451" y="296486"/>
                </a:lnTo>
                <a:lnTo>
                  <a:pt x="27996" y="281307"/>
                </a:lnTo>
                <a:lnTo>
                  <a:pt x="8207" y="258019"/>
                </a:lnTo>
                <a:lnTo>
                  <a:pt x="0" y="228954"/>
                </a:lnTo>
                <a:lnTo>
                  <a:pt x="5491" y="199405"/>
                </a:lnTo>
                <a:lnTo>
                  <a:pt x="23062" y="174823"/>
                </a:lnTo>
                <a:lnTo>
                  <a:pt x="50023" y="157729"/>
                </a:lnTo>
                <a:lnTo>
                  <a:pt x="83682" y="150643"/>
                </a:lnTo>
                <a:lnTo>
                  <a:pt x="86014" y="150562"/>
                </a:lnTo>
                <a:lnTo>
                  <a:pt x="88326" y="150562"/>
                </a:lnTo>
                <a:lnTo>
                  <a:pt x="90659" y="150643"/>
                </a:lnTo>
                <a:lnTo>
                  <a:pt x="56451" y="145894"/>
                </a:lnTo>
                <a:lnTo>
                  <a:pt x="27996" y="130714"/>
                </a:lnTo>
                <a:lnTo>
                  <a:pt x="8207" y="107425"/>
                </a:lnTo>
                <a:lnTo>
                  <a:pt x="0" y="78351"/>
                </a:lnTo>
                <a:lnTo>
                  <a:pt x="5491" y="48790"/>
                </a:lnTo>
                <a:lnTo>
                  <a:pt x="23062" y="24185"/>
                </a:lnTo>
                <a:lnTo>
                  <a:pt x="50023" y="7075"/>
                </a:lnTo>
                <a:lnTo>
                  <a:pt x="83682" y="0"/>
                </a:lnTo>
                <a:lnTo>
                  <a:pt x="86014" y="0"/>
                </a:lnTo>
                <a:lnTo>
                  <a:pt x="88326" y="0"/>
                </a:lnTo>
                <a:lnTo>
                  <a:pt x="90659" y="0"/>
                </a:lnTo>
              </a:path>
            </a:pathLst>
          </a:custGeom>
          <a:ln w="243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91294" y="3027276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513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91294" y="2424845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513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85576" y="3283741"/>
            <a:ext cx="460375" cy="458470"/>
          </a:xfrm>
          <a:custGeom>
            <a:avLst/>
            <a:gdLst/>
            <a:ahLst/>
            <a:cxnLst/>
            <a:rect l="l" t="t" r="r" b="b"/>
            <a:pathLst>
              <a:path w="460375" h="458470">
                <a:moveTo>
                  <a:pt x="0" y="229014"/>
                </a:moveTo>
                <a:lnTo>
                  <a:pt x="4672" y="182859"/>
                </a:lnTo>
                <a:lnTo>
                  <a:pt x="18073" y="139870"/>
                </a:lnTo>
                <a:lnTo>
                  <a:pt x="39277" y="100968"/>
                </a:lnTo>
                <a:lnTo>
                  <a:pt x="67360" y="67075"/>
                </a:lnTo>
                <a:lnTo>
                  <a:pt x="101396" y="39111"/>
                </a:lnTo>
                <a:lnTo>
                  <a:pt x="140461" y="17996"/>
                </a:lnTo>
                <a:lnTo>
                  <a:pt x="183628" y="4652"/>
                </a:lnTo>
                <a:lnTo>
                  <a:pt x="229974" y="0"/>
                </a:lnTo>
                <a:lnTo>
                  <a:pt x="276319" y="4652"/>
                </a:lnTo>
                <a:lnTo>
                  <a:pt x="319484" y="17996"/>
                </a:lnTo>
                <a:lnTo>
                  <a:pt x="358545" y="39111"/>
                </a:lnTo>
                <a:lnTo>
                  <a:pt x="392578" y="67075"/>
                </a:lnTo>
                <a:lnTo>
                  <a:pt x="420657" y="100968"/>
                </a:lnTo>
                <a:lnTo>
                  <a:pt x="441858" y="139870"/>
                </a:lnTo>
                <a:lnTo>
                  <a:pt x="455256" y="182859"/>
                </a:lnTo>
                <a:lnTo>
                  <a:pt x="459928" y="229014"/>
                </a:lnTo>
                <a:lnTo>
                  <a:pt x="455256" y="275171"/>
                </a:lnTo>
                <a:lnTo>
                  <a:pt x="441858" y="318162"/>
                </a:lnTo>
                <a:lnTo>
                  <a:pt x="420657" y="357067"/>
                </a:lnTo>
                <a:lnTo>
                  <a:pt x="392578" y="390964"/>
                </a:lnTo>
                <a:lnTo>
                  <a:pt x="358545" y="418932"/>
                </a:lnTo>
                <a:lnTo>
                  <a:pt x="319484" y="440049"/>
                </a:lnTo>
                <a:lnTo>
                  <a:pt x="276319" y="453396"/>
                </a:lnTo>
                <a:lnTo>
                  <a:pt x="229974" y="458049"/>
                </a:lnTo>
                <a:lnTo>
                  <a:pt x="183628" y="453396"/>
                </a:lnTo>
                <a:lnTo>
                  <a:pt x="140461" y="440049"/>
                </a:lnTo>
                <a:lnTo>
                  <a:pt x="101396" y="418932"/>
                </a:lnTo>
                <a:lnTo>
                  <a:pt x="67360" y="390964"/>
                </a:lnTo>
                <a:lnTo>
                  <a:pt x="39277" y="357067"/>
                </a:lnTo>
                <a:lnTo>
                  <a:pt x="18073" y="318162"/>
                </a:lnTo>
                <a:lnTo>
                  <a:pt x="4672" y="275171"/>
                </a:lnTo>
                <a:lnTo>
                  <a:pt x="0" y="229014"/>
                </a:lnTo>
                <a:close/>
              </a:path>
            </a:pathLst>
          </a:custGeom>
          <a:ln w="48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59815" y="3433998"/>
            <a:ext cx="311470" cy="1575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618019" y="2048338"/>
            <a:ext cx="605155" cy="90805"/>
          </a:xfrm>
          <a:custGeom>
            <a:avLst/>
            <a:gdLst/>
            <a:ahLst/>
            <a:cxnLst/>
            <a:rect l="l" t="t" r="r" b="b"/>
            <a:pathLst>
              <a:path w="605155" h="90805">
                <a:moveTo>
                  <a:pt x="0" y="90288"/>
                </a:moveTo>
                <a:lnTo>
                  <a:pt x="4758" y="56241"/>
                </a:lnTo>
                <a:lnTo>
                  <a:pt x="20000" y="27874"/>
                </a:lnTo>
                <a:lnTo>
                  <a:pt x="43383" y="8142"/>
                </a:lnTo>
                <a:lnTo>
                  <a:pt x="72568" y="0"/>
                </a:lnTo>
                <a:lnTo>
                  <a:pt x="102237" y="5418"/>
                </a:lnTo>
                <a:lnTo>
                  <a:pt x="126920" y="22900"/>
                </a:lnTo>
                <a:lnTo>
                  <a:pt x="144084" y="49736"/>
                </a:lnTo>
                <a:lnTo>
                  <a:pt x="151200" y="83219"/>
                </a:lnTo>
                <a:lnTo>
                  <a:pt x="151281" y="85643"/>
                </a:lnTo>
                <a:lnTo>
                  <a:pt x="151281" y="87865"/>
                </a:lnTo>
                <a:lnTo>
                  <a:pt x="151200" y="90288"/>
                </a:lnTo>
                <a:lnTo>
                  <a:pt x="155968" y="56241"/>
                </a:lnTo>
                <a:lnTo>
                  <a:pt x="171210" y="27874"/>
                </a:lnTo>
                <a:lnTo>
                  <a:pt x="194595" y="8142"/>
                </a:lnTo>
                <a:lnTo>
                  <a:pt x="223788" y="0"/>
                </a:lnTo>
                <a:lnTo>
                  <a:pt x="253458" y="5418"/>
                </a:lnTo>
                <a:lnTo>
                  <a:pt x="278141" y="22900"/>
                </a:lnTo>
                <a:lnTo>
                  <a:pt x="295305" y="49736"/>
                </a:lnTo>
                <a:lnTo>
                  <a:pt x="302420" y="83219"/>
                </a:lnTo>
                <a:lnTo>
                  <a:pt x="302501" y="85643"/>
                </a:lnTo>
                <a:lnTo>
                  <a:pt x="302501" y="87865"/>
                </a:lnTo>
                <a:lnTo>
                  <a:pt x="302420" y="90288"/>
                </a:lnTo>
                <a:lnTo>
                  <a:pt x="307188" y="56241"/>
                </a:lnTo>
                <a:lnTo>
                  <a:pt x="322431" y="27874"/>
                </a:lnTo>
                <a:lnTo>
                  <a:pt x="345815" y="8142"/>
                </a:lnTo>
                <a:lnTo>
                  <a:pt x="375009" y="0"/>
                </a:lnTo>
                <a:lnTo>
                  <a:pt x="404676" y="5418"/>
                </a:lnTo>
                <a:lnTo>
                  <a:pt x="429353" y="22900"/>
                </a:lnTo>
                <a:lnTo>
                  <a:pt x="446517" y="49736"/>
                </a:lnTo>
                <a:lnTo>
                  <a:pt x="453641" y="83219"/>
                </a:lnTo>
                <a:lnTo>
                  <a:pt x="453722" y="85643"/>
                </a:lnTo>
                <a:lnTo>
                  <a:pt x="453722" y="87865"/>
                </a:lnTo>
                <a:lnTo>
                  <a:pt x="453641" y="90288"/>
                </a:lnTo>
                <a:lnTo>
                  <a:pt x="458400" y="56241"/>
                </a:lnTo>
                <a:lnTo>
                  <a:pt x="473641" y="27874"/>
                </a:lnTo>
                <a:lnTo>
                  <a:pt x="497024" y="8142"/>
                </a:lnTo>
                <a:lnTo>
                  <a:pt x="526209" y="0"/>
                </a:lnTo>
                <a:lnTo>
                  <a:pt x="555879" y="5418"/>
                </a:lnTo>
                <a:lnTo>
                  <a:pt x="580561" y="22900"/>
                </a:lnTo>
                <a:lnTo>
                  <a:pt x="597726" y="49736"/>
                </a:lnTo>
                <a:lnTo>
                  <a:pt x="604841" y="83219"/>
                </a:lnTo>
                <a:lnTo>
                  <a:pt x="604922" y="85643"/>
                </a:lnTo>
                <a:lnTo>
                  <a:pt x="604922" y="87865"/>
                </a:lnTo>
                <a:lnTo>
                  <a:pt x="604841" y="90288"/>
                </a:lnTo>
              </a:path>
            </a:pathLst>
          </a:custGeom>
          <a:ln w="24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618019" y="2138627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69" y="7473"/>
                </a:moveTo>
                <a:lnTo>
                  <a:pt x="12169" y="7473"/>
                </a:lnTo>
              </a:path>
            </a:pathLst>
          </a:custGeom>
          <a:ln w="149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222861" y="2138627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69" y="7473"/>
                </a:moveTo>
                <a:lnTo>
                  <a:pt x="12169" y="7473"/>
                </a:lnTo>
              </a:path>
            </a:pathLst>
          </a:custGeom>
          <a:ln w="149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557236" y="2452316"/>
            <a:ext cx="90805" cy="602615"/>
          </a:xfrm>
          <a:custGeom>
            <a:avLst/>
            <a:gdLst/>
            <a:ahLst/>
            <a:cxnLst/>
            <a:rect l="l" t="t" r="r" b="b"/>
            <a:pathLst>
              <a:path w="90804" h="602614">
                <a:moveTo>
                  <a:pt x="0" y="0"/>
                </a:moveTo>
                <a:lnTo>
                  <a:pt x="34272" y="4765"/>
                </a:lnTo>
                <a:lnTo>
                  <a:pt x="62746" y="19943"/>
                </a:lnTo>
                <a:lnTo>
                  <a:pt x="82511" y="43223"/>
                </a:lnTo>
                <a:lnTo>
                  <a:pt x="90659" y="72291"/>
                </a:lnTo>
                <a:lnTo>
                  <a:pt x="85218" y="101840"/>
                </a:lnTo>
                <a:lnTo>
                  <a:pt x="67664" y="126422"/>
                </a:lnTo>
                <a:lnTo>
                  <a:pt x="40718" y="143516"/>
                </a:lnTo>
                <a:lnTo>
                  <a:pt x="7098" y="150602"/>
                </a:lnTo>
                <a:lnTo>
                  <a:pt x="4664" y="150683"/>
                </a:lnTo>
                <a:lnTo>
                  <a:pt x="2433" y="150683"/>
                </a:lnTo>
                <a:lnTo>
                  <a:pt x="0" y="150602"/>
                </a:lnTo>
                <a:lnTo>
                  <a:pt x="34272" y="155351"/>
                </a:lnTo>
                <a:lnTo>
                  <a:pt x="62746" y="170531"/>
                </a:lnTo>
                <a:lnTo>
                  <a:pt x="82511" y="193820"/>
                </a:lnTo>
                <a:lnTo>
                  <a:pt x="90659" y="222894"/>
                </a:lnTo>
                <a:lnTo>
                  <a:pt x="85218" y="252440"/>
                </a:lnTo>
                <a:lnTo>
                  <a:pt x="67664" y="277017"/>
                </a:lnTo>
                <a:lnTo>
                  <a:pt x="40718" y="294110"/>
                </a:lnTo>
                <a:lnTo>
                  <a:pt x="7098" y="301205"/>
                </a:lnTo>
                <a:lnTo>
                  <a:pt x="4664" y="301286"/>
                </a:lnTo>
                <a:lnTo>
                  <a:pt x="2433" y="301286"/>
                </a:lnTo>
                <a:lnTo>
                  <a:pt x="0" y="301205"/>
                </a:lnTo>
                <a:lnTo>
                  <a:pt x="34272" y="305944"/>
                </a:lnTo>
                <a:lnTo>
                  <a:pt x="62746" y="321124"/>
                </a:lnTo>
                <a:lnTo>
                  <a:pt x="82511" y="344411"/>
                </a:lnTo>
                <a:lnTo>
                  <a:pt x="90659" y="373476"/>
                </a:lnTo>
                <a:lnTo>
                  <a:pt x="85218" y="403025"/>
                </a:lnTo>
                <a:lnTo>
                  <a:pt x="67664" y="427607"/>
                </a:lnTo>
                <a:lnTo>
                  <a:pt x="40718" y="444701"/>
                </a:lnTo>
                <a:lnTo>
                  <a:pt x="7098" y="451787"/>
                </a:lnTo>
                <a:lnTo>
                  <a:pt x="4664" y="451868"/>
                </a:lnTo>
                <a:lnTo>
                  <a:pt x="2433" y="451868"/>
                </a:lnTo>
                <a:lnTo>
                  <a:pt x="0" y="451787"/>
                </a:lnTo>
                <a:lnTo>
                  <a:pt x="34272" y="456536"/>
                </a:lnTo>
                <a:lnTo>
                  <a:pt x="62746" y="471716"/>
                </a:lnTo>
                <a:lnTo>
                  <a:pt x="82511" y="495005"/>
                </a:lnTo>
                <a:lnTo>
                  <a:pt x="90659" y="524079"/>
                </a:lnTo>
                <a:lnTo>
                  <a:pt x="85218" y="553628"/>
                </a:lnTo>
                <a:lnTo>
                  <a:pt x="67664" y="578210"/>
                </a:lnTo>
                <a:lnTo>
                  <a:pt x="40718" y="595304"/>
                </a:lnTo>
                <a:lnTo>
                  <a:pt x="7098" y="602390"/>
                </a:lnTo>
                <a:lnTo>
                  <a:pt x="4664" y="602471"/>
                </a:lnTo>
                <a:lnTo>
                  <a:pt x="2433" y="602471"/>
                </a:lnTo>
                <a:lnTo>
                  <a:pt x="0" y="602390"/>
                </a:lnTo>
              </a:path>
            </a:pathLst>
          </a:custGeom>
          <a:ln w="243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542227" y="2452316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15008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542227" y="3054706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15008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315275" y="3255099"/>
            <a:ext cx="460375" cy="458470"/>
          </a:xfrm>
          <a:custGeom>
            <a:avLst/>
            <a:gdLst/>
            <a:ahLst/>
            <a:cxnLst/>
            <a:rect l="l" t="t" r="r" b="b"/>
            <a:pathLst>
              <a:path w="460375" h="458470">
                <a:moveTo>
                  <a:pt x="0" y="229034"/>
                </a:moveTo>
                <a:lnTo>
                  <a:pt x="4666" y="182878"/>
                </a:lnTo>
                <a:lnTo>
                  <a:pt x="18053" y="139887"/>
                </a:lnTo>
                <a:lnTo>
                  <a:pt x="39241" y="100982"/>
                </a:lnTo>
                <a:lnTo>
                  <a:pt x="67309" y="67085"/>
                </a:lnTo>
                <a:lnTo>
                  <a:pt x="101339" y="39117"/>
                </a:lnTo>
                <a:lnTo>
                  <a:pt x="140409" y="17999"/>
                </a:lnTo>
                <a:lnTo>
                  <a:pt x="183601" y="4653"/>
                </a:lnTo>
                <a:lnTo>
                  <a:pt x="229994" y="0"/>
                </a:lnTo>
                <a:lnTo>
                  <a:pt x="276321" y="4653"/>
                </a:lnTo>
                <a:lnTo>
                  <a:pt x="319462" y="17999"/>
                </a:lnTo>
                <a:lnTo>
                  <a:pt x="358496" y="39117"/>
                </a:lnTo>
                <a:lnTo>
                  <a:pt x="392502" y="67085"/>
                </a:lnTo>
                <a:lnTo>
                  <a:pt x="420555" y="100982"/>
                </a:lnTo>
                <a:lnTo>
                  <a:pt x="441735" y="139887"/>
                </a:lnTo>
                <a:lnTo>
                  <a:pt x="455120" y="182878"/>
                </a:lnTo>
                <a:lnTo>
                  <a:pt x="459786" y="229034"/>
                </a:lnTo>
                <a:lnTo>
                  <a:pt x="455120" y="275191"/>
                </a:lnTo>
                <a:lnTo>
                  <a:pt x="441735" y="318182"/>
                </a:lnTo>
                <a:lnTo>
                  <a:pt x="420555" y="357087"/>
                </a:lnTo>
                <a:lnTo>
                  <a:pt x="392502" y="390984"/>
                </a:lnTo>
                <a:lnTo>
                  <a:pt x="358496" y="418952"/>
                </a:lnTo>
                <a:lnTo>
                  <a:pt x="319462" y="440070"/>
                </a:lnTo>
                <a:lnTo>
                  <a:pt x="276321" y="453416"/>
                </a:lnTo>
                <a:lnTo>
                  <a:pt x="229994" y="458069"/>
                </a:lnTo>
                <a:lnTo>
                  <a:pt x="183601" y="453416"/>
                </a:lnTo>
                <a:lnTo>
                  <a:pt x="140409" y="440070"/>
                </a:lnTo>
                <a:lnTo>
                  <a:pt x="101339" y="418952"/>
                </a:lnTo>
                <a:lnTo>
                  <a:pt x="67309" y="390984"/>
                </a:lnTo>
                <a:lnTo>
                  <a:pt x="39241" y="357087"/>
                </a:lnTo>
                <a:lnTo>
                  <a:pt x="18053" y="318182"/>
                </a:lnTo>
                <a:lnTo>
                  <a:pt x="4666" y="275191"/>
                </a:lnTo>
                <a:lnTo>
                  <a:pt x="0" y="229034"/>
                </a:lnTo>
                <a:close/>
              </a:path>
            </a:pathLst>
          </a:custGeom>
          <a:ln w="48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389514" y="3405357"/>
            <a:ext cx="311308" cy="157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006424" y="2138627"/>
            <a:ext cx="0" cy="286385"/>
          </a:xfrm>
          <a:custGeom>
            <a:avLst/>
            <a:gdLst/>
            <a:ahLst/>
            <a:cxnLst/>
            <a:rect l="l" t="t" r="r" b="b"/>
            <a:pathLst>
              <a:path w="0" h="286385">
                <a:moveTo>
                  <a:pt x="0" y="286217"/>
                </a:moveTo>
                <a:lnTo>
                  <a:pt x="0" y="0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542227" y="2138627"/>
            <a:ext cx="0" cy="313690"/>
          </a:xfrm>
          <a:custGeom>
            <a:avLst/>
            <a:gdLst/>
            <a:ahLst/>
            <a:cxnLst/>
            <a:rect l="l" t="t" r="r" b="b"/>
            <a:pathLst>
              <a:path w="0" h="313689">
                <a:moveTo>
                  <a:pt x="0" y="0"/>
                </a:moveTo>
                <a:lnTo>
                  <a:pt x="0" y="313688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006424" y="2138627"/>
            <a:ext cx="584200" cy="0"/>
          </a:xfrm>
          <a:custGeom>
            <a:avLst/>
            <a:gdLst/>
            <a:ahLst/>
            <a:cxnLst/>
            <a:rect l="l" t="t" r="r" b="b"/>
            <a:pathLst>
              <a:path w="584200" h="0">
                <a:moveTo>
                  <a:pt x="0" y="0"/>
                </a:moveTo>
                <a:lnTo>
                  <a:pt x="584032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222861" y="2138627"/>
            <a:ext cx="1319530" cy="0"/>
          </a:xfrm>
          <a:custGeom>
            <a:avLst/>
            <a:gdLst/>
            <a:ahLst/>
            <a:cxnLst/>
            <a:rect l="l" t="t" r="r" b="b"/>
            <a:pathLst>
              <a:path w="1319529" h="0">
                <a:moveTo>
                  <a:pt x="1319366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06424" y="302727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464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542227" y="3054706"/>
            <a:ext cx="0" cy="200660"/>
          </a:xfrm>
          <a:custGeom>
            <a:avLst/>
            <a:gdLst/>
            <a:ahLst/>
            <a:cxnLst/>
            <a:rect l="l" t="t" r="r" b="b"/>
            <a:pathLst>
              <a:path w="0" h="200660">
                <a:moveTo>
                  <a:pt x="0" y="0"/>
                </a:moveTo>
                <a:lnTo>
                  <a:pt x="0" y="200392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015551" y="3741791"/>
            <a:ext cx="0" cy="229235"/>
          </a:xfrm>
          <a:custGeom>
            <a:avLst/>
            <a:gdLst/>
            <a:ahLst/>
            <a:cxnLst/>
            <a:rect l="l" t="t" r="r" b="b"/>
            <a:pathLst>
              <a:path w="0" h="229235">
                <a:moveTo>
                  <a:pt x="0" y="229014"/>
                </a:moveTo>
                <a:lnTo>
                  <a:pt x="0" y="0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545270" y="3713169"/>
            <a:ext cx="0" cy="257810"/>
          </a:xfrm>
          <a:custGeom>
            <a:avLst/>
            <a:gdLst/>
            <a:ahLst/>
            <a:cxnLst/>
            <a:rect l="l" t="t" r="r" b="b"/>
            <a:pathLst>
              <a:path w="0" h="257810">
                <a:moveTo>
                  <a:pt x="0" y="0"/>
                </a:moveTo>
                <a:lnTo>
                  <a:pt x="0" y="257636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015551" y="3970806"/>
            <a:ext cx="2529840" cy="0"/>
          </a:xfrm>
          <a:custGeom>
            <a:avLst/>
            <a:gdLst/>
            <a:ahLst/>
            <a:cxnLst/>
            <a:rect l="l" t="t" r="r" b="b"/>
            <a:pathLst>
              <a:path w="2529840" h="0">
                <a:moveTo>
                  <a:pt x="0" y="0"/>
                </a:moveTo>
                <a:lnTo>
                  <a:pt x="2529719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1658985" y="1698515"/>
            <a:ext cx="553720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 spc="5">
                <a:latin typeface="Arial"/>
                <a:cs typeface="Arial"/>
              </a:rPr>
              <a:t>0</a:t>
            </a:r>
            <a:r>
              <a:rPr dirty="0" sz="1900" spc="-5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10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07928" y="2557431"/>
            <a:ext cx="553720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 spc="5">
                <a:latin typeface="Arial"/>
                <a:cs typeface="Arial"/>
              </a:rPr>
              <a:t>0</a:t>
            </a:r>
            <a:r>
              <a:rPr dirty="0" sz="1900" spc="-5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728694" y="2557431"/>
            <a:ext cx="55308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>
                <a:latin typeface="Arial"/>
                <a:cs typeface="Arial"/>
              </a:rPr>
              <a:t>0</a:t>
            </a:r>
            <a:r>
              <a:rPr dirty="0" sz="1900" spc="-5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8716" y="3359023"/>
            <a:ext cx="40449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5">
                <a:solidFill>
                  <a:srgbClr val="FF0000"/>
                </a:solidFill>
                <a:latin typeface="Arial"/>
                <a:cs typeface="Arial"/>
              </a:rPr>
              <a:t>Eg”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827060" y="3301759"/>
            <a:ext cx="47180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10">
                <a:solidFill>
                  <a:srgbClr val="FF0000"/>
                </a:solidFill>
                <a:latin typeface="Arial"/>
                <a:cs typeface="Arial"/>
              </a:rPr>
              <a:t>Em”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360502" y="2367682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 h="0">
                <a:moveTo>
                  <a:pt x="0" y="0"/>
                </a:moveTo>
                <a:lnTo>
                  <a:pt x="597398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939039" y="2292543"/>
            <a:ext cx="226695" cy="150495"/>
          </a:xfrm>
          <a:custGeom>
            <a:avLst/>
            <a:gdLst/>
            <a:ahLst/>
            <a:cxnLst/>
            <a:rect l="l" t="t" r="r" b="b"/>
            <a:pathLst>
              <a:path w="226694" h="150494">
                <a:moveTo>
                  <a:pt x="0" y="0"/>
                </a:moveTo>
                <a:lnTo>
                  <a:pt x="0" y="150279"/>
                </a:lnTo>
                <a:lnTo>
                  <a:pt x="226344" y="751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1487706" y="2357038"/>
            <a:ext cx="20637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-5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L</a:t>
            </a:r>
            <a:endParaRPr sz="16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697088" y="2087120"/>
            <a:ext cx="100597" cy="1086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2675261" y="1755879"/>
            <a:ext cx="187960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1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9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500022" y="2439186"/>
            <a:ext cx="90805" cy="602615"/>
          </a:xfrm>
          <a:custGeom>
            <a:avLst/>
            <a:gdLst/>
            <a:ahLst/>
            <a:cxnLst/>
            <a:rect l="l" t="t" r="r" b="b"/>
            <a:pathLst>
              <a:path w="90804" h="602614">
                <a:moveTo>
                  <a:pt x="90659" y="602390"/>
                </a:moveTo>
                <a:lnTo>
                  <a:pt x="56386" y="597654"/>
                </a:lnTo>
                <a:lnTo>
                  <a:pt x="27912" y="582479"/>
                </a:lnTo>
                <a:lnTo>
                  <a:pt x="8147" y="559192"/>
                </a:lnTo>
                <a:lnTo>
                  <a:pt x="0" y="530119"/>
                </a:lnTo>
                <a:lnTo>
                  <a:pt x="5441" y="500570"/>
                </a:lnTo>
                <a:lnTo>
                  <a:pt x="22994" y="475988"/>
                </a:lnTo>
                <a:lnTo>
                  <a:pt x="49940" y="458894"/>
                </a:lnTo>
                <a:lnTo>
                  <a:pt x="83560" y="451808"/>
                </a:lnTo>
                <a:lnTo>
                  <a:pt x="85994" y="451727"/>
                </a:lnTo>
                <a:lnTo>
                  <a:pt x="88225" y="451727"/>
                </a:lnTo>
                <a:lnTo>
                  <a:pt x="90659" y="451808"/>
                </a:lnTo>
                <a:lnTo>
                  <a:pt x="56386" y="447059"/>
                </a:lnTo>
                <a:lnTo>
                  <a:pt x="27912" y="431879"/>
                </a:lnTo>
                <a:lnTo>
                  <a:pt x="8147" y="408590"/>
                </a:lnTo>
                <a:lnTo>
                  <a:pt x="0" y="379516"/>
                </a:lnTo>
                <a:lnTo>
                  <a:pt x="5441" y="349967"/>
                </a:lnTo>
                <a:lnTo>
                  <a:pt x="22994" y="325386"/>
                </a:lnTo>
                <a:lnTo>
                  <a:pt x="49940" y="308291"/>
                </a:lnTo>
                <a:lnTo>
                  <a:pt x="83560" y="301205"/>
                </a:lnTo>
                <a:lnTo>
                  <a:pt x="85994" y="301124"/>
                </a:lnTo>
                <a:lnTo>
                  <a:pt x="88225" y="301124"/>
                </a:lnTo>
                <a:lnTo>
                  <a:pt x="90659" y="301205"/>
                </a:lnTo>
                <a:lnTo>
                  <a:pt x="56386" y="296457"/>
                </a:lnTo>
                <a:lnTo>
                  <a:pt x="27912" y="281276"/>
                </a:lnTo>
                <a:lnTo>
                  <a:pt x="8147" y="257987"/>
                </a:lnTo>
                <a:lnTo>
                  <a:pt x="0" y="228913"/>
                </a:lnTo>
                <a:lnTo>
                  <a:pt x="5441" y="199367"/>
                </a:lnTo>
                <a:lnTo>
                  <a:pt x="22994" y="174790"/>
                </a:lnTo>
                <a:lnTo>
                  <a:pt x="49940" y="157697"/>
                </a:lnTo>
                <a:lnTo>
                  <a:pt x="83560" y="150602"/>
                </a:lnTo>
                <a:lnTo>
                  <a:pt x="85994" y="150521"/>
                </a:lnTo>
                <a:lnTo>
                  <a:pt x="88225" y="150521"/>
                </a:lnTo>
                <a:lnTo>
                  <a:pt x="90659" y="150602"/>
                </a:lnTo>
                <a:lnTo>
                  <a:pt x="56386" y="145863"/>
                </a:lnTo>
                <a:lnTo>
                  <a:pt x="27912" y="130684"/>
                </a:lnTo>
                <a:lnTo>
                  <a:pt x="8147" y="107396"/>
                </a:lnTo>
                <a:lnTo>
                  <a:pt x="0" y="78331"/>
                </a:lnTo>
                <a:lnTo>
                  <a:pt x="5441" y="48782"/>
                </a:lnTo>
                <a:lnTo>
                  <a:pt x="22994" y="24183"/>
                </a:lnTo>
                <a:lnTo>
                  <a:pt x="49940" y="7075"/>
                </a:lnTo>
                <a:lnTo>
                  <a:pt x="83560" y="0"/>
                </a:lnTo>
                <a:lnTo>
                  <a:pt x="85994" y="0"/>
                </a:lnTo>
                <a:lnTo>
                  <a:pt x="88225" y="0"/>
                </a:lnTo>
                <a:lnTo>
                  <a:pt x="90659" y="0"/>
                </a:lnTo>
              </a:path>
            </a:pathLst>
          </a:custGeom>
          <a:ln w="243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590682" y="3041577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0" y="0"/>
                </a:moveTo>
                <a:lnTo>
                  <a:pt x="15008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590682" y="2439186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0" y="0"/>
                </a:moveTo>
                <a:lnTo>
                  <a:pt x="15008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384822" y="3298042"/>
            <a:ext cx="460375" cy="458470"/>
          </a:xfrm>
          <a:custGeom>
            <a:avLst/>
            <a:gdLst/>
            <a:ahLst/>
            <a:cxnLst/>
            <a:rect l="l" t="t" r="r" b="b"/>
            <a:pathLst>
              <a:path w="460375" h="458470">
                <a:moveTo>
                  <a:pt x="0" y="229034"/>
                </a:moveTo>
                <a:lnTo>
                  <a:pt x="4675" y="182878"/>
                </a:lnTo>
                <a:lnTo>
                  <a:pt x="18082" y="139887"/>
                </a:lnTo>
                <a:lnTo>
                  <a:pt x="39295" y="100982"/>
                </a:lnTo>
                <a:lnTo>
                  <a:pt x="67386" y="67085"/>
                </a:lnTo>
                <a:lnTo>
                  <a:pt x="101428" y="39117"/>
                </a:lnTo>
                <a:lnTo>
                  <a:pt x="140495" y="17999"/>
                </a:lnTo>
                <a:lnTo>
                  <a:pt x="183659" y="4653"/>
                </a:lnTo>
                <a:lnTo>
                  <a:pt x="229994" y="0"/>
                </a:lnTo>
                <a:lnTo>
                  <a:pt x="276329" y="4653"/>
                </a:lnTo>
                <a:lnTo>
                  <a:pt x="319494" y="17999"/>
                </a:lnTo>
                <a:lnTo>
                  <a:pt x="358561" y="39117"/>
                </a:lnTo>
                <a:lnTo>
                  <a:pt x="392603" y="67085"/>
                </a:lnTo>
                <a:lnTo>
                  <a:pt x="420694" y="100982"/>
                </a:lnTo>
                <a:lnTo>
                  <a:pt x="441907" y="139887"/>
                </a:lnTo>
                <a:lnTo>
                  <a:pt x="455314" y="182878"/>
                </a:lnTo>
                <a:lnTo>
                  <a:pt x="459989" y="229034"/>
                </a:lnTo>
                <a:lnTo>
                  <a:pt x="455314" y="275191"/>
                </a:lnTo>
                <a:lnTo>
                  <a:pt x="441907" y="318182"/>
                </a:lnTo>
                <a:lnTo>
                  <a:pt x="420694" y="357087"/>
                </a:lnTo>
                <a:lnTo>
                  <a:pt x="392603" y="390984"/>
                </a:lnTo>
                <a:lnTo>
                  <a:pt x="358561" y="418952"/>
                </a:lnTo>
                <a:lnTo>
                  <a:pt x="319494" y="440070"/>
                </a:lnTo>
                <a:lnTo>
                  <a:pt x="276329" y="453416"/>
                </a:lnTo>
                <a:lnTo>
                  <a:pt x="229994" y="458069"/>
                </a:lnTo>
                <a:lnTo>
                  <a:pt x="183659" y="453416"/>
                </a:lnTo>
                <a:lnTo>
                  <a:pt x="140495" y="440070"/>
                </a:lnTo>
                <a:lnTo>
                  <a:pt x="101428" y="418952"/>
                </a:lnTo>
                <a:lnTo>
                  <a:pt x="67386" y="390984"/>
                </a:lnTo>
                <a:lnTo>
                  <a:pt x="39295" y="357087"/>
                </a:lnTo>
                <a:lnTo>
                  <a:pt x="18082" y="318182"/>
                </a:lnTo>
                <a:lnTo>
                  <a:pt x="4675" y="275191"/>
                </a:lnTo>
                <a:lnTo>
                  <a:pt x="0" y="229034"/>
                </a:lnTo>
                <a:close/>
              </a:path>
            </a:pathLst>
          </a:custGeom>
          <a:ln w="48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459061" y="3448299"/>
            <a:ext cx="311511" cy="1575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217387" y="2062680"/>
            <a:ext cx="605155" cy="90805"/>
          </a:xfrm>
          <a:custGeom>
            <a:avLst/>
            <a:gdLst/>
            <a:ahLst/>
            <a:cxnLst/>
            <a:rect l="l" t="t" r="r" b="b"/>
            <a:pathLst>
              <a:path w="605154" h="90805">
                <a:moveTo>
                  <a:pt x="0" y="90288"/>
                </a:moveTo>
                <a:lnTo>
                  <a:pt x="4785" y="56155"/>
                </a:lnTo>
                <a:lnTo>
                  <a:pt x="20028" y="27798"/>
                </a:lnTo>
                <a:lnTo>
                  <a:pt x="43409" y="8114"/>
                </a:lnTo>
                <a:lnTo>
                  <a:pt x="72608" y="0"/>
                </a:lnTo>
                <a:lnTo>
                  <a:pt x="102185" y="5418"/>
                </a:lnTo>
                <a:lnTo>
                  <a:pt x="126836" y="22900"/>
                </a:lnTo>
                <a:lnTo>
                  <a:pt x="143997" y="49736"/>
                </a:lnTo>
                <a:lnTo>
                  <a:pt x="151098" y="83219"/>
                </a:lnTo>
                <a:lnTo>
                  <a:pt x="151301" y="85643"/>
                </a:lnTo>
                <a:lnTo>
                  <a:pt x="151301" y="87865"/>
                </a:lnTo>
                <a:lnTo>
                  <a:pt x="151098" y="90288"/>
                </a:lnTo>
                <a:lnTo>
                  <a:pt x="155884" y="56155"/>
                </a:lnTo>
                <a:lnTo>
                  <a:pt x="171127" y="27798"/>
                </a:lnTo>
                <a:lnTo>
                  <a:pt x="194508" y="8114"/>
                </a:lnTo>
                <a:lnTo>
                  <a:pt x="223707" y="0"/>
                </a:lnTo>
                <a:lnTo>
                  <a:pt x="253401" y="5418"/>
                </a:lnTo>
                <a:lnTo>
                  <a:pt x="278113" y="22900"/>
                </a:lnTo>
                <a:lnTo>
                  <a:pt x="295295" y="49736"/>
                </a:lnTo>
                <a:lnTo>
                  <a:pt x="302400" y="83219"/>
                </a:lnTo>
                <a:lnTo>
                  <a:pt x="302400" y="85643"/>
                </a:lnTo>
                <a:lnTo>
                  <a:pt x="302400" y="87865"/>
                </a:lnTo>
                <a:lnTo>
                  <a:pt x="302400" y="90288"/>
                </a:lnTo>
                <a:lnTo>
                  <a:pt x="307185" y="56155"/>
                </a:lnTo>
                <a:lnTo>
                  <a:pt x="322428" y="27798"/>
                </a:lnTo>
                <a:lnTo>
                  <a:pt x="345809" y="8114"/>
                </a:lnTo>
                <a:lnTo>
                  <a:pt x="375009" y="0"/>
                </a:lnTo>
                <a:lnTo>
                  <a:pt x="404671" y="5418"/>
                </a:lnTo>
                <a:lnTo>
                  <a:pt x="429313" y="22900"/>
                </a:lnTo>
                <a:lnTo>
                  <a:pt x="446426" y="49736"/>
                </a:lnTo>
                <a:lnTo>
                  <a:pt x="453499" y="83219"/>
                </a:lnTo>
                <a:lnTo>
                  <a:pt x="453702" y="85643"/>
                </a:lnTo>
                <a:lnTo>
                  <a:pt x="453702" y="87865"/>
                </a:lnTo>
                <a:lnTo>
                  <a:pt x="453499" y="90288"/>
                </a:lnTo>
                <a:lnTo>
                  <a:pt x="458284" y="56155"/>
                </a:lnTo>
                <a:lnTo>
                  <a:pt x="473527" y="27798"/>
                </a:lnTo>
                <a:lnTo>
                  <a:pt x="496908" y="8114"/>
                </a:lnTo>
                <a:lnTo>
                  <a:pt x="526107" y="0"/>
                </a:lnTo>
                <a:lnTo>
                  <a:pt x="555801" y="5418"/>
                </a:lnTo>
                <a:lnTo>
                  <a:pt x="580513" y="22900"/>
                </a:lnTo>
                <a:lnTo>
                  <a:pt x="597696" y="49736"/>
                </a:lnTo>
                <a:lnTo>
                  <a:pt x="604801" y="83219"/>
                </a:lnTo>
                <a:lnTo>
                  <a:pt x="604801" y="85643"/>
                </a:lnTo>
                <a:lnTo>
                  <a:pt x="604801" y="87865"/>
                </a:lnTo>
                <a:lnTo>
                  <a:pt x="604801" y="90288"/>
                </a:lnTo>
              </a:path>
            </a:pathLst>
          </a:custGeom>
          <a:ln w="24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217387" y="2152968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69" y="7473"/>
                </a:moveTo>
                <a:lnTo>
                  <a:pt x="12169" y="7473"/>
                </a:lnTo>
              </a:path>
            </a:pathLst>
          </a:custGeom>
          <a:ln w="149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822188" y="2152968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69" y="7473"/>
                </a:moveTo>
                <a:lnTo>
                  <a:pt x="12169" y="7473"/>
                </a:lnTo>
              </a:path>
            </a:pathLst>
          </a:custGeom>
          <a:ln w="149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156523" y="2466657"/>
            <a:ext cx="90805" cy="602615"/>
          </a:xfrm>
          <a:custGeom>
            <a:avLst/>
            <a:gdLst/>
            <a:ahLst/>
            <a:cxnLst/>
            <a:rect l="l" t="t" r="r" b="b"/>
            <a:pathLst>
              <a:path w="90804" h="602614">
                <a:moveTo>
                  <a:pt x="0" y="0"/>
                </a:moveTo>
                <a:lnTo>
                  <a:pt x="34272" y="4762"/>
                </a:lnTo>
                <a:lnTo>
                  <a:pt x="62746" y="19933"/>
                </a:lnTo>
                <a:lnTo>
                  <a:pt x="82511" y="43206"/>
                </a:lnTo>
                <a:lnTo>
                  <a:pt x="90659" y="72271"/>
                </a:lnTo>
                <a:lnTo>
                  <a:pt x="85218" y="101817"/>
                </a:lnTo>
                <a:lnTo>
                  <a:pt x="67664" y="126394"/>
                </a:lnTo>
                <a:lnTo>
                  <a:pt x="40718" y="143487"/>
                </a:lnTo>
                <a:lnTo>
                  <a:pt x="7098" y="150582"/>
                </a:lnTo>
                <a:lnTo>
                  <a:pt x="4664" y="150663"/>
                </a:lnTo>
                <a:lnTo>
                  <a:pt x="2433" y="150663"/>
                </a:lnTo>
                <a:lnTo>
                  <a:pt x="0" y="150582"/>
                </a:lnTo>
                <a:lnTo>
                  <a:pt x="34272" y="155321"/>
                </a:lnTo>
                <a:lnTo>
                  <a:pt x="62746" y="170501"/>
                </a:lnTo>
                <a:lnTo>
                  <a:pt x="82511" y="193788"/>
                </a:lnTo>
                <a:lnTo>
                  <a:pt x="90659" y="222854"/>
                </a:lnTo>
                <a:lnTo>
                  <a:pt x="85218" y="252402"/>
                </a:lnTo>
                <a:lnTo>
                  <a:pt x="67664" y="276984"/>
                </a:lnTo>
                <a:lnTo>
                  <a:pt x="40718" y="294078"/>
                </a:lnTo>
                <a:lnTo>
                  <a:pt x="7098" y="301165"/>
                </a:lnTo>
                <a:lnTo>
                  <a:pt x="4664" y="301245"/>
                </a:lnTo>
                <a:lnTo>
                  <a:pt x="2433" y="301245"/>
                </a:lnTo>
                <a:lnTo>
                  <a:pt x="0" y="301165"/>
                </a:lnTo>
                <a:lnTo>
                  <a:pt x="34272" y="305913"/>
                </a:lnTo>
                <a:lnTo>
                  <a:pt x="62746" y="321093"/>
                </a:lnTo>
                <a:lnTo>
                  <a:pt x="82511" y="344382"/>
                </a:lnTo>
                <a:lnTo>
                  <a:pt x="90659" y="373456"/>
                </a:lnTo>
                <a:lnTo>
                  <a:pt x="85218" y="403005"/>
                </a:lnTo>
                <a:lnTo>
                  <a:pt x="67664" y="427587"/>
                </a:lnTo>
                <a:lnTo>
                  <a:pt x="40718" y="444681"/>
                </a:lnTo>
                <a:lnTo>
                  <a:pt x="7098" y="451767"/>
                </a:lnTo>
                <a:lnTo>
                  <a:pt x="4664" y="451848"/>
                </a:lnTo>
                <a:lnTo>
                  <a:pt x="2433" y="451848"/>
                </a:lnTo>
                <a:lnTo>
                  <a:pt x="0" y="451767"/>
                </a:lnTo>
                <a:lnTo>
                  <a:pt x="34272" y="456516"/>
                </a:lnTo>
                <a:lnTo>
                  <a:pt x="62746" y="471696"/>
                </a:lnTo>
                <a:lnTo>
                  <a:pt x="82511" y="494985"/>
                </a:lnTo>
                <a:lnTo>
                  <a:pt x="90659" y="524059"/>
                </a:lnTo>
                <a:lnTo>
                  <a:pt x="85218" y="553605"/>
                </a:lnTo>
                <a:lnTo>
                  <a:pt x="67664" y="578182"/>
                </a:lnTo>
                <a:lnTo>
                  <a:pt x="40718" y="595275"/>
                </a:lnTo>
                <a:lnTo>
                  <a:pt x="7098" y="602370"/>
                </a:lnTo>
                <a:lnTo>
                  <a:pt x="4664" y="602451"/>
                </a:lnTo>
                <a:lnTo>
                  <a:pt x="2433" y="602451"/>
                </a:lnTo>
                <a:lnTo>
                  <a:pt x="0" y="602370"/>
                </a:lnTo>
              </a:path>
            </a:pathLst>
          </a:custGeom>
          <a:ln w="243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141514" y="2466657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15008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141514" y="3069027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15008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914562" y="3269420"/>
            <a:ext cx="460375" cy="458470"/>
          </a:xfrm>
          <a:custGeom>
            <a:avLst/>
            <a:gdLst/>
            <a:ahLst/>
            <a:cxnLst/>
            <a:rect l="l" t="t" r="r" b="b"/>
            <a:pathLst>
              <a:path w="460375" h="458470">
                <a:moveTo>
                  <a:pt x="0" y="229034"/>
                </a:moveTo>
                <a:lnTo>
                  <a:pt x="4666" y="182872"/>
                </a:lnTo>
                <a:lnTo>
                  <a:pt x="18053" y="139878"/>
                </a:lnTo>
                <a:lnTo>
                  <a:pt x="39241" y="100973"/>
                </a:lnTo>
                <a:lnTo>
                  <a:pt x="67309" y="67077"/>
                </a:lnTo>
                <a:lnTo>
                  <a:pt x="101339" y="39112"/>
                </a:lnTo>
                <a:lnTo>
                  <a:pt x="140409" y="17996"/>
                </a:lnTo>
                <a:lnTo>
                  <a:pt x="183601" y="4652"/>
                </a:lnTo>
                <a:lnTo>
                  <a:pt x="229994" y="0"/>
                </a:lnTo>
                <a:lnTo>
                  <a:pt x="276329" y="4652"/>
                </a:lnTo>
                <a:lnTo>
                  <a:pt x="319494" y="17996"/>
                </a:lnTo>
                <a:lnTo>
                  <a:pt x="358561" y="39112"/>
                </a:lnTo>
                <a:lnTo>
                  <a:pt x="392603" y="67077"/>
                </a:lnTo>
                <a:lnTo>
                  <a:pt x="420694" y="100973"/>
                </a:lnTo>
                <a:lnTo>
                  <a:pt x="441907" y="139878"/>
                </a:lnTo>
                <a:lnTo>
                  <a:pt x="455314" y="182872"/>
                </a:lnTo>
                <a:lnTo>
                  <a:pt x="459989" y="229034"/>
                </a:lnTo>
                <a:lnTo>
                  <a:pt x="455314" y="275190"/>
                </a:lnTo>
                <a:lnTo>
                  <a:pt x="441907" y="318179"/>
                </a:lnTo>
                <a:lnTo>
                  <a:pt x="420694" y="357080"/>
                </a:lnTo>
                <a:lnTo>
                  <a:pt x="392603" y="390974"/>
                </a:lnTo>
                <a:lnTo>
                  <a:pt x="358561" y="418938"/>
                </a:lnTo>
                <a:lnTo>
                  <a:pt x="319494" y="440053"/>
                </a:lnTo>
                <a:lnTo>
                  <a:pt x="276329" y="453397"/>
                </a:lnTo>
                <a:lnTo>
                  <a:pt x="229994" y="458049"/>
                </a:lnTo>
                <a:lnTo>
                  <a:pt x="183601" y="453397"/>
                </a:lnTo>
                <a:lnTo>
                  <a:pt x="140409" y="440053"/>
                </a:lnTo>
                <a:lnTo>
                  <a:pt x="101339" y="418938"/>
                </a:lnTo>
                <a:lnTo>
                  <a:pt x="67309" y="390974"/>
                </a:lnTo>
                <a:lnTo>
                  <a:pt x="39241" y="357080"/>
                </a:lnTo>
                <a:lnTo>
                  <a:pt x="18053" y="318179"/>
                </a:lnTo>
                <a:lnTo>
                  <a:pt x="4666" y="275190"/>
                </a:lnTo>
                <a:lnTo>
                  <a:pt x="0" y="229034"/>
                </a:lnTo>
                <a:close/>
              </a:path>
            </a:pathLst>
          </a:custGeom>
          <a:ln w="48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988801" y="3419678"/>
            <a:ext cx="311511" cy="1575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605690" y="2152968"/>
            <a:ext cx="0" cy="286385"/>
          </a:xfrm>
          <a:custGeom>
            <a:avLst/>
            <a:gdLst/>
            <a:ahLst/>
            <a:cxnLst/>
            <a:rect l="l" t="t" r="r" b="b"/>
            <a:pathLst>
              <a:path w="0" h="286385">
                <a:moveTo>
                  <a:pt x="0" y="286217"/>
                </a:moveTo>
                <a:lnTo>
                  <a:pt x="0" y="0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141514" y="2152968"/>
            <a:ext cx="0" cy="313690"/>
          </a:xfrm>
          <a:custGeom>
            <a:avLst/>
            <a:gdLst/>
            <a:ahLst/>
            <a:cxnLst/>
            <a:rect l="l" t="t" r="r" b="b"/>
            <a:pathLst>
              <a:path w="0" h="313689">
                <a:moveTo>
                  <a:pt x="0" y="0"/>
                </a:moveTo>
                <a:lnTo>
                  <a:pt x="0" y="313688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605690" y="2152968"/>
            <a:ext cx="584200" cy="0"/>
          </a:xfrm>
          <a:custGeom>
            <a:avLst/>
            <a:gdLst/>
            <a:ahLst/>
            <a:cxnLst/>
            <a:rect l="l" t="t" r="r" b="b"/>
            <a:pathLst>
              <a:path w="584200" h="0">
                <a:moveTo>
                  <a:pt x="0" y="0"/>
                </a:moveTo>
                <a:lnTo>
                  <a:pt x="584113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822188" y="2152968"/>
            <a:ext cx="1319530" cy="0"/>
          </a:xfrm>
          <a:custGeom>
            <a:avLst/>
            <a:gdLst/>
            <a:ahLst/>
            <a:cxnLst/>
            <a:rect l="l" t="t" r="r" b="b"/>
            <a:pathLst>
              <a:path w="1319529" h="0">
                <a:moveTo>
                  <a:pt x="1319326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605690" y="3041577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464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8141514" y="3069027"/>
            <a:ext cx="0" cy="200660"/>
          </a:xfrm>
          <a:custGeom>
            <a:avLst/>
            <a:gdLst/>
            <a:ahLst/>
            <a:cxnLst/>
            <a:rect l="l" t="t" r="r" b="b"/>
            <a:pathLst>
              <a:path w="0" h="200660">
                <a:moveTo>
                  <a:pt x="0" y="0"/>
                </a:moveTo>
                <a:lnTo>
                  <a:pt x="0" y="200392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614817" y="3756112"/>
            <a:ext cx="0" cy="229235"/>
          </a:xfrm>
          <a:custGeom>
            <a:avLst/>
            <a:gdLst/>
            <a:ahLst/>
            <a:cxnLst/>
            <a:rect l="l" t="t" r="r" b="b"/>
            <a:pathLst>
              <a:path w="0" h="229235">
                <a:moveTo>
                  <a:pt x="0" y="229014"/>
                </a:moveTo>
                <a:lnTo>
                  <a:pt x="0" y="0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8144557" y="3727470"/>
            <a:ext cx="0" cy="257810"/>
          </a:xfrm>
          <a:custGeom>
            <a:avLst/>
            <a:gdLst/>
            <a:ahLst/>
            <a:cxnLst/>
            <a:rect l="l" t="t" r="r" b="b"/>
            <a:pathLst>
              <a:path w="0" h="257810">
                <a:moveTo>
                  <a:pt x="0" y="0"/>
                </a:moveTo>
                <a:lnTo>
                  <a:pt x="0" y="257656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614817" y="3985126"/>
            <a:ext cx="2529840" cy="0"/>
          </a:xfrm>
          <a:custGeom>
            <a:avLst/>
            <a:gdLst/>
            <a:ahLst/>
            <a:cxnLst/>
            <a:rect l="l" t="t" r="r" b="b"/>
            <a:pathLst>
              <a:path w="2529840" h="0">
                <a:moveTo>
                  <a:pt x="0" y="0"/>
                </a:moveTo>
                <a:lnTo>
                  <a:pt x="2529739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6258231" y="1712856"/>
            <a:ext cx="553720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>
                <a:latin typeface="Arial"/>
                <a:cs typeface="Arial"/>
              </a:rPr>
              <a:t>0</a:t>
            </a:r>
            <a:r>
              <a:rPr dirty="0" sz="1900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10</a:t>
            </a:r>
            <a:endParaRPr sz="19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907265" y="2571731"/>
            <a:ext cx="55308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>
                <a:latin typeface="Arial"/>
                <a:cs typeface="Arial"/>
              </a:rPr>
              <a:t>0</a:t>
            </a:r>
            <a:r>
              <a:rPr dirty="0" sz="1900" spc="-5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327981" y="2571731"/>
            <a:ext cx="55308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latin typeface="Arial"/>
                <a:cs typeface="Arial"/>
              </a:rPr>
              <a:t>j</a:t>
            </a:r>
            <a:r>
              <a:rPr dirty="0" sz="1900">
                <a:latin typeface="Arial"/>
                <a:cs typeface="Arial"/>
              </a:rPr>
              <a:t>0</a:t>
            </a:r>
            <a:r>
              <a:rPr dirty="0" sz="1900" spc="-5">
                <a:latin typeface="Arial"/>
                <a:cs typeface="Arial"/>
              </a:rPr>
              <a:t>.</a:t>
            </a:r>
            <a:r>
              <a:rPr dirty="0" sz="1900" spc="5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838105" y="3373323"/>
            <a:ext cx="40449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5">
                <a:latin typeface="Arial"/>
                <a:cs typeface="Arial"/>
              </a:rPr>
              <a:t>Eg”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426347" y="3316080"/>
            <a:ext cx="47180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10">
                <a:latin typeface="Arial"/>
                <a:cs typeface="Arial"/>
              </a:rPr>
              <a:t>Em”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6046006" y="2374752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4" h="0">
                <a:moveTo>
                  <a:pt x="0" y="0"/>
                </a:moveTo>
                <a:lnTo>
                  <a:pt x="597499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624644" y="2299612"/>
            <a:ext cx="226695" cy="150495"/>
          </a:xfrm>
          <a:custGeom>
            <a:avLst/>
            <a:gdLst/>
            <a:ahLst/>
            <a:cxnLst/>
            <a:rect l="l" t="t" r="r" b="b"/>
            <a:pathLst>
              <a:path w="226695" h="150494">
                <a:moveTo>
                  <a:pt x="0" y="0"/>
                </a:moveTo>
                <a:lnTo>
                  <a:pt x="0" y="150279"/>
                </a:lnTo>
                <a:lnTo>
                  <a:pt x="226344" y="751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6121532" y="2435753"/>
            <a:ext cx="309880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5">
                <a:solidFill>
                  <a:srgbClr val="000080"/>
                </a:solidFill>
                <a:latin typeface="Arial"/>
                <a:cs typeface="Arial"/>
              </a:rPr>
              <a:t>Ig”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7267778" y="2101461"/>
            <a:ext cx="100597" cy="1086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 txBox="1"/>
          <p:nvPr/>
        </p:nvSpPr>
        <p:spPr>
          <a:xfrm>
            <a:off x="7245951" y="1770221"/>
            <a:ext cx="187960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1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9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7162313" y="2827833"/>
            <a:ext cx="0" cy="356870"/>
          </a:xfrm>
          <a:custGeom>
            <a:avLst/>
            <a:gdLst/>
            <a:ahLst/>
            <a:cxnLst/>
            <a:rect l="l" t="t" r="r" b="b"/>
            <a:pathLst>
              <a:path w="0" h="356869">
                <a:moveTo>
                  <a:pt x="0" y="0"/>
                </a:moveTo>
                <a:lnTo>
                  <a:pt x="0" y="356812"/>
                </a:lnTo>
              </a:path>
            </a:pathLst>
          </a:custGeom>
          <a:ln w="1460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096600" y="3168285"/>
            <a:ext cx="131445" cy="196850"/>
          </a:xfrm>
          <a:custGeom>
            <a:avLst/>
            <a:gdLst/>
            <a:ahLst/>
            <a:cxnLst/>
            <a:rect l="l" t="t" r="r" b="b"/>
            <a:pathLst>
              <a:path w="131445" h="196850">
                <a:moveTo>
                  <a:pt x="131425" y="0"/>
                </a:moveTo>
                <a:lnTo>
                  <a:pt x="0" y="0"/>
                </a:lnTo>
                <a:lnTo>
                  <a:pt x="65712" y="196332"/>
                </a:lnTo>
                <a:lnTo>
                  <a:pt x="13142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7553828" y="2442903"/>
            <a:ext cx="377190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5">
                <a:solidFill>
                  <a:srgbClr val="000080"/>
                </a:solidFill>
                <a:latin typeface="Arial"/>
                <a:cs typeface="Arial"/>
              </a:rPr>
              <a:t>Im”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7719655" y="2367682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 h="0">
                <a:moveTo>
                  <a:pt x="252304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7512173" y="2292543"/>
            <a:ext cx="226695" cy="150495"/>
          </a:xfrm>
          <a:custGeom>
            <a:avLst/>
            <a:gdLst/>
            <a:ahLst/>
            <a:cxnLst/>
            <a:rect l="l" t="t" r="r" b="b"/>
            <a:pathLst>
              <a:path w="226695" h="150494">
                <a:moveTo>
                  <a:pt x="226344" y="0"/>
                </a:moveTo>
                <a:lnTo>
                  <a:pt x="0" y="75139"/>
                </a:lnTo>
                <a:lnTo>
                  <a:pt x="226344" y="150279"/>
                </a:lnTo>
                <a:lnTo>
                  <a:pt x="2263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594463" y="2883178"/>
            <a:ext cx="292100" cy="290830"/>
          </a:xfrm>
          <a:custGeom>
            <a:avLst/>
            <a:gdLst/>
            <a:ahLst/>
            <a:cxnLst/>
            <a:rect l="l" t="t" r="r" b="b"/>
            <a:pathLst>
              <a:path w="292100" h="290830">
                <a:moveTo>
                  <a:pt x="145825" y="0"/>
                </a:moveTo>
                <a:lnTo>
                  <a:pt x="99740" y="7406"/>
                </a:lnTo>
                <a:lnTo>
                  <a:pt x="59711" y="28030"/>
                </a:lnTo>
                <a:lnTo>
                  <a:pt x="28141" y="59480"/>
                </a:lnTo>
                <a:lnTo>
                  <a:pt x="7436" y="99364"/>
                </a:lnTo>
                <a:lnTo>
                  <a:pt x="0" y="145290"/>
                </a:lnTo>
                <a:lnTo>
                  <a:pt x="7436" y="191208"/>
                </a:lnTo>
                <a:lnTo>
                  <a:pt x="28141" y="231091"/>
                </a:lnTo>
                <a:lnTo>
                  <a:pt x="59711" y="262544"/>
                </a:lnTo>
                <a:lnTo>
                  <a:pt x="99740" y="283172"/>
                </a:lnTo>
                <a:lnTo>
                  <a:pt x="145825" y="290580"/>
                </a:lnTo>
                <a:lnTo>
                  <a:pt x="191910" y="283172"/>
                </a:lnTo>
                <a:lnTo>
                  <a:pt x="231940" y="262544"/>
                </a:lnTo>
                <a:lnTo>
                  <a:pt x="263509" y="231091"/>
                </a:lnTo>
                <a:lnTo>
                  <a:pt x="284215" y="191208"/>
                </a:lnTo>
                <a:lnTo>
                  <a:pt x="291651" y="145290"/>
                </a:lnTo>
                <a:lnTo>
                  <a:pt x="284215" y="99364"/>
                </a:lnTo>
                <a:lnTo>
                  <a:pt x="263509" y="59480"/>
                </a:lnTo>
                <a:lnTo>
                  <a:pt x="231940" y="28030"/>
                </a:lnTo>
                <a:lnTo>
                  <a:pt x="191910" y="7406"/>
                </a:lnTo>
                <a:lnTo>
                  <a:pt x="145825" y="0"/>
                </a:lnTo>
                <a:close/>
              </a:path>
            </a:pathLst>
          </a:custGeom>
          <a:ln w="24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740288" y="2544180"/>
            <a:ext cx="0" cy="339090"/>
          </a:xfrm>
          <a:custGeom>
            <a:avLst/>
            <a:gdLst/>
            <a:ahLst/>
            <a:cxnLst/>
            <a:rect l="l" t="t" r="r" b="b"/>
            <a:pathLst>
              <a:path w="0" h="339089">
                <a:moveTo>
                  <a:pt x="0" y="338997"/>
                </a:moveTo>
                <a:lnTo>
                  <a:pt x="0" y="0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740288" y="3173758"/>
            <a:ext cx="0" cy="339090"/>
          </a:xfrm>
          <a:custGeom>
            <a:avLst/>
            <a:gdLst/>
            <a:ahLst/>
            <a:cxnLst/>
            <a:rect l="l" t="t" r="r" b="b"/>
            <a:pathLst>
              <a:path w="0" h="339089">
                <a:moveTo>
                  <a:pt x="0" y="0"/>
                </a:moveTo>
                <a:lnTo>
                  <a:pt x="0" y="338997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740288" y="2912244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19">
                <a:moveTo>
                  <a:pt x="0" y="0"/>
                </a:moveTo>
                <a:lnTo>
                  <a:pt x="0" y="58112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711083" y="2941290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58411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 txBox="1"/>
          <p:nvPr/>
        </p:nvSpPr>
        <p:spPr>
          <a:xfrm>
            <a:off x="2290314" y="2846093"/>
            <a:ext cx="255904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 spc="10">
                <a:latin typeface="Arial"/>
                <a:cs typeface="Arial"/>
              </a:rPr>
              <a:t>V</a:t>
            </a:r>
            <a:r>
              <a:rPr dirty="0" sz="1900">
                <a:latin typeface="Arial"/>
                <a:cs typeface="Arial"/>
              </a:rPr>
              <a:t>f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7191519" y="2537252"/>
            <a:ext cx="292100" cy="290830"/>
          </a:xfrm>
          <a:custGeom>
            <a:avLst/>
            <a:gdLst/>
            <a:ahLst/>
            <a:cxnLst/>
            <a:rect l="l" t="t" r="r" b="b"/>
            <a:pathLst>
              <a:path w="292100" h="290830">
                <a:moveTo>
                  <a:pt x="146028" y="0"/>
                </a:moveTo>
                <a:lnTo>
                  <a:pt x="99844" y="7406"/>
                </a:lnTo>
                <a:lnTo>
                  <a:pt x="59754" y="28030"/>
                </a:lnTo>
                <a:lnTo>
                  <a:pt x="28154" y="59480"/>
                </a:lnTo>
                <a:lnTo>
                  <a:pt x="7437" y="99364"/>
                </a:lnTo>
                <a:lnTo>
                  <a:pt x="0" y="145290"/>
                </a:lnTo>
                <a:lnTo>
                  <a:pt x="7437" y="191208"/>
                </a:lnTo>
                <a:lnTo>
                  <a:pt x="28154" y="231091"/>
                </a:lnTo>
                <a:lnTo>
                  <a:pt x="59754" y="262544"/>
                </a:lnTo>
                <a:lnTo>
                  <a:pt x="99844" y="283172"/>
                </a:lnTo>
                <a:lnTo>
                  <a:pt x="146028" y="290580"/>
                </a:lnTo>
                <a:lnTo>
                  <a:pt x="192113" y="283172"/>
                </a:lnTo>
                <a:lnTo>
                  <a:pt x="232142" y="262544"/>
                </a:lnTo>
                <a:lnTo>
                  <a:pt x="263712" y="231091"/>
                </a:lnTo>
                <a:lnTo>
                  <a:pt x="284417" y="191208"/>
                </a:lnTo>
                <a:lnTo>
                  <a:pt x="291854" y="145290"/>
                </a:lnTo>
                <a:lnTo>
                  <a:pt x="284417" y="99364"/>
                </a:lnTo>
                <a:lnTo>
                  <a:pt x="263712" y="59480"/>
                </a:lnTo>
                <a:lnTo>
                  <a:pt x="232142" y="28030"/>
                </a:lnTo>
                <a:lnTo>
                  <a:pt x="192113" y="7406"/>
                </a:lnTo>
                <a:lnTo>
                  <a:pt x="146028" y="0"/>
                </a:lnTo>
                <a:close/>
              </a:path>
            </a:pathLst>
          </a:custGeom>
          <a:ln w="2428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337547" y="2198214"/>
            <a:ext cx="0" cy="339090"/>
          </a:xfrm>
          <a:custGeom>
            <a:avLst/>
            <a:gdLst/>
            <a:ahLst/>
            <a:cxnLst/>
            <a:rect l="l" t="t" r="r" b="b"/>
            <a:pathLst>
              <a:path w="0" h="339089">
                <a:moveTo>
                  <a:pt x="0" y="339037"/>
                </a:moveTo>
                <a:lnTo>
                  <a:pt x="0" y="0"/>
                </a:lnTo>
              </a:path>
            </a:pathLst>
          </a:custGeom>
          <a:ln w="2433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337547" y="2827833"/>
            <a:ext cx="0" cy="339090"/>
          </a:xfrm>
          <a:custGeom>
            <a:avLst/>
            <a:gdLst/>
            <a:ahLst/>
            <a:cxnLst/>
            <a:rect l="l" t="t" r="r" b="b"/>
            <a:pathLst>
              <a:path w="0" h="339089">
                <a:moveTo>
                  <a:pt x="0" y="0"/>
                </a:moveTo>
                <a:lnTo>
                  <a:pt x="0" y="338997"/>
                </a:lnTo>
              </a:path>
            </a:pathLst>
          </a:custGeom>
          <a:ln w="2433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337547" y="2566318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19">
                <a:moveTo>
                  <a:pt x="0" y="0"/>
                </a:moveTo>
                <a:lnTo>
                  <a:pt x="0" y="58112"/>
                </a:lnTo>
              </a:path>
            </a:pathLst>
          </a:custGeom>
          <a:ln w="2433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7308341" y="259536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58208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7193750" y="3369849"/>
            <a:ext cx="292100" cy="290830"/>
          </a:xfrm>
          <a:custGeom>
            <a:avLst/>
            <a:gdLst/>
            <a:ahLst/>
            <a:cxnLst/>
            <a:rect l="l" t="t" r="r" b="b"/>
            <a:pathLst>
              <a:path w="292100" h="290829">
                <a:moveTo>
                  <a:pt x="145825" y="0"/>
                </a:moveTo>
                <a:lnTo>
                  <a:pt x="99740" y="7408"/>
                </a:lnTo>
                <a:lnTo>
                  <a:pt x="59711" y="28036"/>
                </a:lnTo>
                <a:lnTo>
                  <a:pt x="28141" y="59488"/>
                </a:lnTo>
                <a:lnTo>
                  <a:pt x="7436" y="99371"/>
                </a:lnTo>
                <a:lnTo>
                  <a:pt x="0" y="145290"/>
                </a:lnTo>
                <a:lnTo>
                  <a:pt x="7436" y="191216"/>
                </a:lnTo>
                <a:lnTo>
                  <a:pt x="28141" y="231100"/>
                </a:lnTo>
                <a:lnTo>
                  <a:pt x="59711" y="262550"/>
                </a:lnTo>
                <a:lnTo>
                  <a:pt x="99740" y="283174"/>
                </a:lnTo>
                <a:lnTo>
                  <a:pt x="145825" y="290580"/>
                </a:lnTo>
                <a:lnTo>
                  <a:pt x="191910" y="283174"/>
                </a:lnTo>
                <a:lnTo>
                  <a:pt x="231940" y="262550"/>
                </a:lnTo>
                <a:lnTo>
                  <a:pt x="263509" y="231100"/>
                </a:lnTo>
                <a:lnTo>
                  <a:pt x="284215" y="191216"/>
                </a:lnTo>
                <a:lnTo>
                  <a:pt x="291651" y="145290"/>
                </a:lnTo>
                <a:lnTo>
                  <a:pt x="284215" y="99371"/>
                </a:lnTo>
                <a:lnTo>
                  <a:pt x="263509" y="59488"/>
                </a:lnTo>
                <a:lnTo>
                  <a:pt x="231940" y="28036"/>
                </a:lnTo>
                <a:lnTo>
                  <a:pt x="191910" y="7408"/>
                </a:lnTo>
                <a:lnTo>
                  <a:pt x="145825" y="0"/>
                </a:lnTo>
                <a:close/>
              </a:path>
            </a:pathLst>
          </a:custGeom>
          <a:ln w="2428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7339575" y="3030852"/>
            <a:ext cx="0" cy="339090"/>
          </a:xfrm>
          <a:custGeom>
            <a:avLst/>
            <a:gdLst/>
            <a:ahLst/>
            <a:cxnLst/>
            <a:rect l="l" t="t" r="r" b="b"/>
            <a:pathLst>
              <a:path w="0" h="339089">
                <a:moveTo>
                  <a:pt x="0" y="338997"/>
                </a:moveTo>
                <a:lnTo>
                  <a:pt x="0" y="0"/>
                </a:lnTo>
              </a:path>
            </a:pathLst>
          </a:custGeom>
          <a:ln w="2433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7339575" y="3660430"/>
            <a:ext cx="0" cy="339090"/>
          </a:xfrm>
          <a:custGeom>
            <a:avLst/>
            <a:gdLst/>
            <a:ahLst/>
            <a:cxnLst/>
            <a:rect l="l" t="t" r="r" b="b"/>
            <a:pathLst>
              <a:path w="0" h="339089">
                <a:moveTo>
                  <a:pt x="0" y="0"/>
                </a:moveTo>
                <a:lnTo>
                  <a:pt x="0" y="339017"/>
                </a:lnTo>
              </a:path>
            </a:pathLst>
          </a:custGeom>
          <a:ln w="2433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7339575" y="3398915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20">
                <a:moveTo>
                  <a:pt x="0" y="0"/>
                </a:moveTo>
                <a:lnTo>
                  <a:pt x="0" y="58112"/>
                </a:lnTo>
              </a:path>
            </a:pathLst>
          </a:custGeom>
          <a:ln w="2433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7310370" y="342798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58411" y="0"/>
                </a:moveTo>
                <a:lnTo>
                  <a:pt x="0" y="0"/>
                </a:lnTo>
              </a:path>
            </a:pathLst>
          </a:custGeom>
          <a:ln w="24238">
            <a:solidFill>
              <a:srgbClr val="000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6758987" y="2447494"/>
            <a:ext cx="386080" cy="1202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350" indent="128270">
              <a:lnSpc>
                <a:spcPct val="118600"/>
              </a:lnSpc>
              <a:spcBef>
                <a:spcPts val="100"/>
              </a:spcBef>
            </a:pPr>
            <a:r>
              <a:rPr dirty="0" sz="1900" spc="10">
                <a:latin typeface="Arial"/>
                <a:cs typeface="Arial"/>
              </a:rPr>
              <a:t>V</a:t>
            </a:r>
            <a:r>
              <a:rPr dirty="0" sz="1900">
                <a:latin typeface="Arial"/>
                <a:cs typeface="Arial"/>
              </a:rPr>
              <a:t>f  </a:t>
            </a:r>
            <a:r>
              <a:rPr dirty="0" sz="1900">
                <a:solidFill>
                  <a:srgbClr val="FF0000"/>
                </a:solidFill>
                <a:latin typeface="Arial"/>
                <a:cs typeface="Arial"/>
              </a:rPr>
              <a:t>I”f</a:t>
            </a:r>
            <a:endParaRPr sz="1900">
              <a:latin typeface="Arial"/>
              <a:cs typeface="Arial"/>
            </a:endParaRPr>
          </a:p>
          <a:p>
            <a:pPr marL="61594">
              <a:lnSpc>
                <a:spcPct val="100000"/>
              </a:lnSpc>
              <a:spcBef>
                <a:spcPts val="1570"/>
              </a:spcBef>
            </a:pPr>
            <a:r>
              <a:rPr dirty="0" sz="1900" spc="5">
                <a:latin typeface="Arial"/>
                <a:cs typeface="Arial"/>
              </a:rPr>
              <a:t>-V</a:t>
            </a:r>
            <a:r>
              <a:rPr dirty="0" sz="1900">
                <a:latin typeface="Arial"/>
                <a:cs typeface="Arial"/>
              </a:rPr>
              <a:t>f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2740288" y="2195386"/>
            <a:ext cx="0" cy="349250"/>
          </a:xfrm>
          <a:custGeom>
            <a:avLst/>
            <a:gdLst/>
            <a:ahLst/>
            <a:cxnLst/>
            <a:rect l="l" t="t" r="r" b="b"/>
            <a:pathLst>
              <a:path w="0" h="349250">
                <a:moveTo>
                  <a:pt x="0" y="348793"/>
                </a:moveTo>
                <a:lnTo>
                  <a:pt x="0" y="0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740288" y="3512756"/>
            <a:ext cx="0" cy="458470"/>
          </a:xfrm>
          <a:custGeom>
            <a:avLst/>
            <a:gdLst/>
            <a:ahLst/>
            <a:cxnLst/>
            <a:rect l="l" t="t" r="r" b="b"/>
            <a:pathLst>
              <a:path w="0" h="458470">
                <a:moveTo>
                  <a:pt x="0" y="0"/>
                </a:moveTo>
                <a:lnTo>
                  <a:pt x="0" y="458049"/>
                </a:lnTo>
              </a:path>
            </a:pathLst>
          </a:custGeom>
          <a:ln w="24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797686" y="2281837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4" h="0">
                <a:moveTo>
                  <a:pt x="0" y="0"/>
                </a:moveTo>
                <a:lnTo>
                  <a:pt x="310107" y="0"/>
                </a:lnTo>
              </a:path>
            </a:pathLst>
          </a:custGeom>
          <a:ln w="242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088931" y="2206697"/>
            <a:ext cx="226695" cy="150495"/>
          </a:xfrm>
          <a:custGeom>
            <a:avLst/>
            <a:gdLst/>
            <a:ahLst/>
            <a:cxnLst/>
            <a:rect l="l" t="t" r="r" b="b"/>
            <a:pathLst>
              <a:path w="226695" h="150494">
                <a:moveTo>
                  <a:pt x="0" y="0"/>
                </a:moveTo>
                <a:lnTo>
                  <a:pt x="0" y="150279"/>
                </a:lnTo>
                <a:lnTo>
                  <a:pt x="226344" y="751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 txBox="1"/>
          <p:nvPr/>
        </p:nvSpPr>
        <p:spPr>
          <a:xfrm>
            <a:off x="2924929" y="2299774"/>
            <a:ext cx="20637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383540" y="4050578"/>
            <a:ext cx="3023235" cy="86677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844550">
              <a:lnSpc>
                <a:spcPct val="100000"/>
              </a:lnSpc>
              <a:spcBef>
                <a:spcPts val="750"/>
              </a:spcBef>
            </a:pPr>
            <a:r>
              <a:rPr dirty="0" sz="1900" spc="5">
                <a:latin typeface="Arial"/>
                <a:cs typeface="Arial"/>
              </a:rPr>
              <a:t>a) antes de la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Del ejemplo</a:t>
            </a:r>
            <a:r>
              <a:rPr dirty="0" sz="2400" spc="-8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anterior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5861115" y="4131985"/>
            <a:ext cx="2339340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latin typeface="Arial"/>
                <a:cs typeface="Arial"/>
              </a:rPr>
              <a:t>b) </a:t>
            </a:r>
            <a:r>
              <a:rPr dirty="0" sz="1900" spc="5">
                <a:latin typeface="Arial"/>
                <a:cs typeface="Arial"/>
              </a:rPr>
              <a:t>después de la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6172200" y="152400"/>
            <a:ext cx="1716151" cy="11525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34353"/>
            <a:ext cx="7163434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7D9CE8"/>
                </a:solidFill>
                <a:latin typeface="Arial"/>
                <a:cs typeface="Arial"/>
              </a:rPr>
              <a:t>Método de red </a:t>
            </a:r>
            <a:r>
              <a:rPr dirty="0" sz="4000" spc="-5" b="1">
                <a:solidFill>
                  <a:srgbClr val="7D9CE8"/>
                </a:solidFill>
                <a:latin typeface="Arial"/>
                <a:cs typeface="Arial"/>
              </a:rPr>
              <a:t>equivalente</a:t>
            </a:r>
            <a:r>
              <a:rPr dirty="0" sz="4000" spc="-95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4000" b="1">
                <a:solidFill>
                  <a:srgbClr val="7D9CE8"/>
                </a:solidFill>
                <a:latin typeface="Arial"/>
                <a:cs typeface="Arial"/>
              </a:rPr>
              <a:t>de  </a:t>
            </a:r>
            <a:r>
              <a:rPr dirty="0" sz="4000" spc="-5" b="1">
                <a:solidFill>
                  <a:srgbClr val="7D9CE8"/>
                </a:solidFill>
                <a:latin typeface="Arial"/>
                <a:cs typeface="Arial"/>
              </a:rPr>
              <a:t>Thévenin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1447800"/>
            <a:ext cx="5661025" cy="1181100"/>
          </a:xfrm>
          <a:custGeom>
            <a:avLst/>
            <a:gdLst/>
            <a:ahLst/>
            <a:cxnLst/>
            <a:rect l="l" t="t" r="r" b="b"/>
            <a:pathLst>
              <a:path w="5661025" h="1181100">
                <a:moveTo>
                  <a:pt x="0" y="1181100"/>
                </a:moveTo>
                <a:lnTo>
                  <a:pt x="5661025" y="1181100"/>
                </a:lnTo>
                <a:lnTo>
                  <a:pt x="5661025" y="0"/>
                </a:lnTo>
                <a:lnTo>
                  <a:pt x="0" y="0"/>
                </a:lnTo>
                <a:lnTo>
                  <a:pt x="0" y="118110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49727" y="2022405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 h="0">
                <a:moveTo>
                  <a:pt x="0" y="0"/>
                </a:moveTo>
                <a:lnTo>
                  <a:pt x="1290090" y="0"/>
                </a:lnTo>
              </a:path>
            </a:pathLst>
          </a:custGeom>
          <a:ln w="189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08223" y="2022405"/>
            <a:ext cx="551815" cy="0"/>
          </a:xfrm>
          <a:custGeom>
            <a:avLst/>
            <a:gdLst/>
            <a:ahLst/>
            <a:cxnLst/>
            <a:rect l="l" t="t" r="r" b="b"/>
            <a:pathLst>
              <a:path w="551814" h="0">
                <a:moveTo>
                  <a:pt x="0" y="0"/>
                </a:moveTo>
                <a:lnTo>
                  <a:pt x="551489" y="0"/>
                </a:lnTo>
              </a:path>
            </a:pathLst>
          </a:custGeom>
          <a:ln w="189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69976" y="2022405"/>
            <a:ext cx="708660" cy="0"/>
          </a:xfrm>
          <a:custGeom>
            <a:avLst/>
            <a:gdLst/>
            <a:ahLst/>
            <a:cxnLst/>
            <a:rect l="l" t="t" r="r" b="b"/>
            <a:pathLst>
              <a:path w="708659" h="0">
                <a:moveTo>
                  <a:pt x="0" y="0"/>
                </a:moveTo>
                <a:lnTo>
                  <a:pt x="708373" y="0"/>
                </a:lnTo>
              </a:path>
            </a:pathLst>
          </a:custGeom>
          <a:ln w="189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53487" y="1983011"/>
            <a:ext cx="76200" cy="291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750" spc="10" i="1">
                <a:latin typeface="Times New Roman"/>
                <a:cs typeface="Times New Roman"/>
              </a:rPr>
              <a:t>f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74998" y="2282464"/>
            <a:ext cx="2954020" cy="291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780415" algn="l"/>
                <a:tab pos="1664970" algn="l"/>
                <a:tab pos="2557145" algn="l"/>
              </a:tabLst>
            </a:pPr>
            <a:r>
              <a:rPr dirty="0" sz="1750" spc="10" i="1">
                <a:latin typeface="Times New Roman"/>
                <a:cs typeface="Times New Roman"/>
              </a:rPr>
              <a:t>l</a:t>
            </a:r>
            <a:r>
              <a:rPr dirty="0" sz="1750" spc="10" i="1">
                <a:latin typeface="Times New Roman"/>
                <a:cs typeface="Times New Roman"/>
              </a:rPr>
              <a:t>	</a:t>
            </a:r>
            <a:r>
              <a:rPr dirty="0" sz="1750" spc="20" i="1">
                <a:latin typeface="Times New Roman"/>
                <a:cs typeface="Times New Roman"/>
              </a:rPr>
              <a:t>g</a:t>
            </a:r>
            <a:r>
              <a:rPr dirty="0" sz="1750" spc="20" i="1">
                <a:latin typeface="Times New Roman"/>
                <a:cs typeface="Times New Roman"/>
              </a:rPr>
              <a:t>	</a:t>
            </a:r>
            <a:r>
              <a:rPr dirty="0" sz="1750" spc="30" i="1">
                <a:latin typeface="Times New Roman"/>
                <a:cs typeface="Times New Roman"/>
              </a:rPr>
              <a:t>m</a:t>
            </a:r>
            <a:r>
              <a:rPr dirty="0" sz="1750" spc="30" i="1">
                <a:latin typeface="Times New Roman"/>
                <a:cs typeface="Times New Roman"/>
              </a:rPr>
              <a:t>	</a:t>
            </a:r>
            <a:r>
              <a:rPr dirty="0" sz="1750" spc="-15" i="1">
                <a:latin typeface="Times New Roman"/>
                <a:cs typeface="Times New Roman"/>
              </a:rPr>
              <a:t>e</a:t>
            </a:r>
            <a:r>
              <a:rPr dirty="0" sz="1750" i="1">
                <a:latin typeface="Times New Roman"/>
                <a:cs typeface="Times New Roman"/>
              </a:rPr>
              <a:t>qu</a:t>
            </a:r>
            <a:r>
              <a:rPr dirty="0" sz="1750" spc="10" i="1">
                <a:latin typeface="Times New Roman"/>
                <a:cs typeface="Times New Roman"/>
              </a:rPr>
              <a:t>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5407" y="1549978"/>
            <a:ext cx="327025" cy="4864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baseline="-25000" sz="4500" spc="52" i="1">
                <a:latin typeface="Times New Roman"/>
                <a:cs typeface="Times New Roman"/>
              </a:rPr>
              <a:t>I</a:t>
            </a:r>
            <a:r>
              <a:rPr dirty="0" baseline="-25000" sz="4500" spc="-750" i="1">
                <a:latin typeface="Times New Roman"/>
                <a:cs typeface="Times New Roman"/>
              </a:rPr>
              <a:t> </a:t>
            </a:r>
            <a:r>
              <a:rPr dirty="0" sz="1750" spc="15">
                <a:latin typeface="Times New Roman"/>
                <a:cs typeface="Times New Roman"/>
              </a:rPr>
              <a:t>"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36752" y="1849450"/>
            <a:ext cx="454659" cy="4864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baseline="-25000" sz="4500" spc="97" i="1">
                <a:latin typeface="Times New Roman"/>
                <a:cs typeface="Times New Roman"/>
              </a:rPr>
              <a:t>X</a:t>
            </a:r>
            <a:r>
              <a:rPr dirty="0" baseline="-25000" sz="4500" spc="-547" i="1">
                <a:latin typeface="Times New Roman"/>
                <a:cs typeface="Times New Roman"/>
              </a:rPr>
              <a:t> </a:t>
            </a:r>
            <a:r>
              <a:rPr dirty="0" sz="1750" spc="15">
                <a:latin typeface="Times New Roman"/>
                <a:cs typeface="Times New Roman"/>
              </a:rPr>
              <a:t>"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99219" y="2021538"/>
            <a:ext cx="232410" cy="4864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3000" spc="5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8778" y="1722072"/>
            <a:ext cx="1750695" cy="5524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ts val="2815"/>
              </a:lnSpc>
              <a:spcBef>
                <a:spcPts val="120"/>
              </a:spcBef>
              <a:tabLst>
                <a:tab pos="744220" algn="l"/>
                <a:tab pos="1482725" algn="l"/>
              </a:tabLst>
            </a:pPr>
            <a:r>
              <a:rPr dirty="0" sz="3000" spc="55">
                <a:latin typeface="Symbol"/>
                <a:cs typeface="Symbol"/>
              </a:rPr>
              <a:t>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sz="3000" spc="35" i="1">
                <a:latin typeface="Times New Roman"/>
                <a:cs typeface="Times New Roman"/>
              </a:rPr>
              <a:t>I</a:t>
            </a:r>
            <a:r>
              <a:rPr dirty="0" sz="3000" spc="-445" i="1">
                <a:latin typeface="Times New Roman"/>
                <a:cs typeface="Times New Roman"/>
              </a:rPr>
              <a:t> </a:t>
            </a:r>
            <a:r>
              <a:rPr dirty="0" baseline="42857" sz="2625" spc="22">
                <a:latin typeface="Times New Roman"/>
                <a:cs typeface="Times New Roman"/>
              </a:rPr>
              <a:t>"	</a:t>
            </a:r>
            <a:r>
              <a:rPr dirty="0" sz="3000" spc="55">
                <a:latin typeface="Symbol"/>
                <a:cs typeface="Symbol"/>
              </a:rPr>
              <a:t></a:t>
            </a:r>
            <a:r>
              <a:rPr dirty="0" sz="3000" spc="-135">
                <a:latin typeface="Times New Roman"/>
                <a:cs typeface="Times New Roman"/>
              </a:rPr>
              <a:t> </a:t>
            </a:r>
            <a:r>
              <a:rPr dirty="0" sz="3000" spc="35" i="1">
                <a:latin typeface="Times New Roman"/>
                <a:cs typeface="Times New Roman"/>
              </a:rPr>
              <a:t>I</a:t>
            </a:r>
            <a:r>
              <a:rPr dirty="0" sz="3000" spc="-445" i="1">
                <a:latin typeface="Times New Roman"/>
                <a:cs typeface="Times New Roman"/>
              </a:rPr>
              <a:t> </a:t>
            </a:r>
            <a:r>
              <a:rPr dirty="0" baseline="42857" sz="2625" spc="22">
                <a:latin typeface="Times New Roman"/>
                <a:cs typeface="Times New Roman"/>
              </a:rPr>
              <a:t>"	</a:t>
            </a:r>
            <a:r>
              <a:rPr dirty="0" sz="3000" spc="55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  <a:p>
            <a:pPr marL="511809">
              <a:lnSpc>
                <a:spcPts val="1315"/>
              </a:lnSpc>
              <a:tabLst>
                <a:tab pos="1191260" algn="l"/>
              </a:tabLst>
            </a:pPr>
            <a:r>
              <a:rPr dirty="0" sz="1750" spc="20" i="1">
                <a:latin typeface="Times New Roman"/>
                <a:cs typeface="Times New Roman"/>
              </a:rPr>
              <a:t>g	</a:t>
            </a:r>
            <a:r>
              <a:rPr dirty="0" sz="1750" spc="30" i="1">
                <a:latin typeface="Times New Roman"/>
                <a:cs typeface="Times New Roman"/>
              </a:rPr>
              <a:t>m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53533" y="1302619"/>
            <a:ext cx="3126105" cy="1205230"/>
          </a:xfrm>
          <a:prstGeom prst="rect">
            <a:avLst/>
          </a:prstGeom>
        </p:spPr>
        <p:txBody>
          <a:bodyPr wrap="square" lIns="0" tIns="144780" rIns="0" bIns="0" rtlCol="0" vert="horz">
            <a:spAutoFit/>
          </a:bodyPr>
          <a:lstStyle/>
          <a:p>
            <a:pPr algn="ctr" marL="367030">
              <a:lnSpc>
                <a:spcPct val="100000"/>
              </a:lnSpc>
              <a:spcBef>
                <a:spcPts val="1140"/>
              </a:spcBef>
              <a:tabLst>
                <a:tab pos="1313180" algn="l"/>
                <a:tab pos="2256790" algn="l"/>
                <a:tab pos="2695575" algn="l"/>
              </a:tabLst>
            </a:pPr>
            <a:r>
              <a:rPr dirty="0" sz="3000" spc="125" i="1">
                <a:latin typeface="Times New Roman"/>
                <a:cs typeface="Times New Roman"/>
              </a:rPr>
              <a:t>V</a:t>
            </a:r>
            <a:r>
              <a:rPr dirty="0" baseline="-25396" sz="2625" spc="187" i="1">
                <a:latin typeface="Times New Roman"/>
                <a:cs typeface="Times New Roman"/>
              </a:rPr>
              <a:t>f	</a:t>
            </a:r>
            <a:r>
              <a:rPr dirty="0" baseline="-42592" sz="4500" spc="82">
                <a:latin typeface="Symbol"/>
                <a:cs typeface="Symbol"/>
              </a:rPr>
              <a:t></a:t>
            </a:r>
            <a:r>
              <a:rPr dirty="0" baseline="-42592" sz="4500" spc="352">
                <a:latin typeface="Times New Roman"/>
                <a:cs typeface="Times New Roman"/>
              </a:rPr>
              <a:t> </a:t>
            </a:r>
            <a:r>
              <a:rPr dirty="0" sz="3000" spc="130" i="1">
                <a:latin typeface="Times New Roman"/>
                <a:cs typeface="Times New Roman"/>
              </a:rPr>
              <a:t>V</a:t>
            </a:r>
            <a:r>
              <a:rPr dirty="0" baseline="-25396" sz="2625" spc="195" i="1">
                <a:latin typeface="Times New Roman"/>
                <a:cs typeface="Times New Roman"/>
              </a:rPr>
              <a:t>f	</a:t>
            </a:r>
            <a:r>
              <a:rPr dirty="0" baseline="-42592" sz="4500" spc="82">
                <a:latin typeface="Symbol"/>
                <a:cs typeface="Symbol"/>
              </a:rPr>
              <a:t></a:t>
            </a:r>
            <a:r>
              <a:rPr dirty="0" baseline="-42592" sz="4500" spc="82">
                <a:latin typeface="Times New Roman"/>
                <a:cs typeface="Times New Roman"/>
              </a:rPr>
              <a:t>	</a:t>
            </a:r>
            <a:r>
              <a:rPr dirty="0" sz="3000" spc="130" i="1">
                <a:latin typeface="Times New Roman"/>
                <a:cs typeface="Times New Roman"/>
              </a:rPr>
              <a:t>V</a:t>
            </a:r>
            <a:r>
              <a:rPr dirty="0" baseline="-25396" sz="2625" spc="195" i="1">
                <a:latin typeface="Times New Roman"/>
                <a:cs typeface="Times New Roman"/>
              </a:rPr>
              <a:t>f</a:t>
            </a:r>
            <a:endParaRPr baseline="-25396" sz="2625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040"/>
              </a:spcBef>
              <a:tabLst>
                <a:tab pos="501015" algn="l"/>
              </a:tabLst>
            </a:pPr>
            <a:r>
              <a:rPr dirty="0" sz="3000" spc="65" i="1">
                <a:latin typeface="Times New Roman"/>
                <a:cs typeface="Times New Roman"/>
              </a:rPr>
              <a:t>X	</a:t>
            </a:r>
            <a:r>
              <a:rPr dirty="0" sz="3000" spc="55">
                <a:latin typeface="Symbol"/>
                <a:cs typeface="Symbol"/>
              </a:rPr>
              <a:t></a:t>
            </a:r>
            <a:r>
              <a:rPr dirty="0" sz="3000" spc="55">
                <a:latin typeface="Times New Roman"/>
                <a:cs typeface="Times New Roman"/>
              </a:rPr>
              <a:t> </a:t>
            </a:r>
            <a:r>
              <a:rPr dirty="0" sz="3000" spc="65" i="1">
                <a:latin typeface="Times New Roman"/>
                <a:cs typeface="Times New Roman"/>
              </a:rPr>
              <a:t>X</a:t>
            </a:r>
            <a:r>
              <a:rPr dirty="0" sz="3000" spc="-365" i="1">
                <a:latin typeface="Times New Roman"/>
                <a:cs typeface="Times New Roman"/>
              </a:rPr>
              <a:t> </a:t>
            </a:r>
            <a:r>
              <a:rPr dirty="0" baseline="42857" sz="2625" spc="22">
                <a:latin typeface="Times New Roman"/>
                <a:cs typeface="Times New Roman"/>
              </a:rPr>
              <a:t>"</a:t>
            </a:r>
            <a:endParaRPr baseline="42857" sz="2625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2755" y="3001009"/>
            <a:ext cx="3111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Si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6722" y="2958896"/>
            <a:ext cx="1518285" cy="4851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  <a:tabLst>
                <a:tab pos="666115" algn="l"/>
                <a:tab pos="1038225" algn="l"/>
              </a:tabLst>
            </a:pPr>
            <a:r>
              <a:rPr dirty="0" sz="3000" spc="30" i="1">
                <a:latin typeface="Times New Roman"/>
                <a:cs typeface="Times New Roman"/>
              </a:rPr>
              <a:t>Z</a:t>
            </a:r>
            <a:r>
              <a:rPr dirty="0" baseline="-25396" sz="2625" spc="44" i="1">
                <a:latin typeface="Times New Roman"/>
                <a:cs typeface="Times New Roman"/>
              </a:rPr>
              <a:t>ext	</a:t>
            </a:r>
            <a:r>
              <a:rPr dirty="0" sz="3000" spc="70">
                <a:latin typeface="Symbol"/>
                <a:cs typeface="Symbol"/>
              </a:rPr>
              <a:t></a:t>
            </a:r>
            <a:r>
              <a:rPr dirty="0" sz="3000" spc="70">
                <a:latin typeface="Times New Roman"/>
                <a:cs typeface="Times New Roman"/>
              </a:rPr>
              <a:t>	</a:t>
            </a:r>
            <a:r>
              <a:rPr dirty="0" sz="3000" spc="105" i="1">
                <a:latin typeface="Times New Roman"/>
                <a:cs typeface="Times New Roman"/>
              </a:rPr>
              <a:t>jX</a:t>
            </a:r>
            <a:r>
              <a:rPr dirty="0" baseline="-25396" sz="2625" spc="157" i="1">
                <a:latin typeface="Times New Roman"/>
                <a:cs typeface="Times New Roman"/>
              </a:rPr>
              <a:t>l</a:t>
            </a:r>
            <a:endParaRPr baseline="-25396" sz="2625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46375" y="3001009"/>
            <a:ext cx="13900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entonces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28800" y="3581272"/>
            <a:ext cx="4794250" cy="1335405"/>
          </a:xfrm>
          <a:custGeom>
            <a:avLst/>
            <a:gdLst/>
            <a:ahLst/>
            <a:cxnLst/>
            <a:rect l="l" t="t" r="r" b="b"/>
            <a:pathLst>
              <a:path w="4794250" h="1335404">
                <a:moveTo>
                  <a:pt x="0" y="1335151"/>
                </a:moveTo>
                <a:lnTo>
                  <a:pt x="4794250" y="1335151"/>
                </a:lnTo>
                <a:lnTo>
                  <a:pt x="4794250" y="0"/>
                </a:lnTo>
                <a:lnTo>
                  <a:pt x="0" y="0"/>
                </a:lnTo>
                <a:lnTo>
                  <a:pt x="0" y="1335151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593275" y="3455457"/>
            <a:ext cx="153035" cy="7486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750" spc="-580">
                <a:latin typeface="Symbol"/>
                <a:cs typeface="Symbol"/>
              </a:rPr>
              <a:t></a:t>
            </a:r>
            <a:endParaRPr sz="47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88696" y="3455457"/>
            <a:ext cx="153035" cy="7486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750" spc="-580">
                <a:latin typeface="Symbol"/>
                <a:cs typeface="Symbol"/>
              </a:rPr>
              <a:t></a:t>
            </a:r>
            <a:endParaRPr sz="47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99462" y="4099169"/>
            <a:ext cx="153035" cy="7486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750" spc="-580">
                <a:latin typeface="Symbol"/>
                <a:cs typeface="Symbol"/>
              </a:rPr>
              <a:t></a:t>
            </a:r>
            <a:endParaRPr sz="47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08121" y="4099169"/>
            <a:ext cx="153035" cy="7486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750" spc="-580">
                <a:latin typeface="Symbol"/>
                <a:cs typeface="Symbol"/>
              </a:rPr>
              <a:t></a:t>
            </a:r>
            <a:endParaRPr sz="4750">
              <a:latin typeface="Symbol"/>
              <a:cs typeface="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769750" y="4249377"/>
            <a:ext cx="2788285" cy="0"/>
          </a:xfrm>
          <a:custGeom>
            <a:avLst/>
            <a:gdLst/>
            <a:ahLst/>
            <a:cxnLst/>
            <a:rect l="l" t="t" r="r" b="b"/>
            <a:pathLst>
              <a:path w="2788284" h="0">
                <a:moveTo>
                  <a:pt x="0" y="0"/>
                </a:moveTo>
                <a:lnTo>
                  <a:pt x="2787826" y="0"/>
                </a:lnTo>
              </a:path>
            </a:pathLst>
          </a:custGeom>
          <a:ln w="189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384425" y="3618564"/>
            <a:ext cx="9144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2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21555" y="3618564"/>
            <a:ext cx="9144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2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79619" y="4263016"/>
            <a:ext cx="116839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2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15330" y="4263016"/>
            <a:ext cx="9144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2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65960" y="3888159"/>
            <a:ext cx="16192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45" i="1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86130" y="3888159"/>
            <a:ext cx="28067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i="1">
                <a:latin typeface="Times New Roman"/>
                <a:cs typeface="Times New Roman"/>
              </a:rPr>
              <a:t>ex</a:t>
            </a:r>
            <a:r>
              <a:rPr dirty="0" sz="1700" spc="15" i="1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11168" y="3888159"/>
            <a:ext cx="11239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30" i="1">
                <a:latin typeface="Times New Roman"/>
                <a:cs typeface="Times New Roman"/>
              </a:rPr>
              <a:t>g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16318" y="4531859"/>
            <a:ext cx="28067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i="1">
                <a:latin typeface="Times New Roman"/>
                <a:cs typeface="Times New Roman"/>
              </a:rPr>
              <a:t>ex</a:t>
            </a:r>
            <a:r>
              <a:rPr dirty="0" sz="1700" spc="15" i="1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69536" y="4531859"/>
            <a:ext cx="13779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30" i="1">
                <a:latin typeface="Times New Roman"/>
                <a:cs typeface="Times New Roman"/>
              </a:rPr>
              <a:t>g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95990" y="4531859"/>
            <a:ext cx="16192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45" i="1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71700" y="3628265"/>
            <a:ext cx="37020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20" i="1">
                <a:latin typeface="Times New Roman"/>
                <a:cs typeface="Times New Roman"/>
              </a:rPr>
              <a:t>jX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56804" y="3628265"/>
            <a:ext cx="132143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2140" algn="l"/>
              </a:tabLst>
            </a:pPr>
            <a:r>
              <a:rPr dirty="0" sz="3000" spc="25" i="1">
                <a:latin typeface="Times New Roman"/>
                <a:cs typeface="Times New Roman"/>
              </a:rPr>
              <a:t>Z	</a:t>
            </a:r>
            <a:r>
              <a:rPr dirty="0" sz="3000" spc="25">
                <a:latin typeface="Symbol"/>
                <a:cs typeface="Symbol"/>
              </a:rPr>
              <a:t></a:t>
            </a:r>
            <a:r>
              <a:rPr dirty="0" sz="3000" spc="254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jX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54552" y="4048566"/>
            <a:ext cx="186245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65785" algn="l"/>
                <a:tab pos="1610995" algn="l"/>
              </a:tabLst>
            </a:pPr>
            <a:r>
              <a:rPr dirty="0" baseline="14814" sz="4500" spc="67" i="1">
                <a:latin typeface="Times New Roman"/>
                <a:cs typeface="Times New Roman"/>
              </a:rPr>
              <a:t>Z</a:t>
            </a:r>
            <a:r>
              <a:rPr dirty="0" sz="1700" spc="45" i="1">
                <a:latin typeface="Times New Roman"/>
                <a:cs typeface="Times New Roman"/>
              </a:rPr>
              <a:t>th	</a:t>
            </a:r>
            <a:r>
              <a:rPr dirty="0" baseline="14814" sz="4500" spc="37">
                <a:latin typeface="Symbol"/>
                <a:cs typeface="Symbol"/>
              </a:rPr>
              <a:t></a:t>
            </a:r>
            <a:r>
              <a:rPr dirty="0" baseline="14814" sz="4500" spc="-52">
                <a:latin typeface="Times New Roman"/>
                <a:cs typeface="Times New Roman"/>
              </a:rPr>
              <a:t> </a:t>
            </a:r>
            <a:r>
              <a:rPr dirty="0" baseline="14814" sz="4500" spc="52" i="1">
                <a:latin typeface="Times New Roman"/>
                <a:cs typeface="Times New Roman"/>
              </a:rPr>
              <a:t>Z</a:t>
            </a:r>
            <a:r>
              <a:rPr dirty="0" sz="1700" spc="35" i="1">
                <a:latin typeface="Times New Roman"/>
                <a:cs typeface="Times New Roman"/>
              </a:rPr>
              <a:t>equi	</a:t>
            </a:r>
            <a:r>
              <a:rPr dirty="0" baseline="14814" sz="4500" spc="37">
                <a:latin typeface="Symbol"/>
                <a:cs typeface="Symbol"/>
              </a:rPr>
              <a:t></a:t>
            </a:r>
            <a:endParaRPr baseline="14814" sz="45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86292" y="4271978"/>
            <a:ext cx="238379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3410" algn="l"/>
                <a:tab pos="1310640" algn="l"/>
                <a:tab pos="1825625" algn="l"/>
              </a:tabLst>
            </a:pPr>
            <a:r>
              <a:rPr dirty="0" sz="3000" spc="25" i="1">
                <a:latin typeface="Times New Roman"/>
                <a:cs typeface="Times New Roman"/>
              </a:rPr>
              <a:t>Z	</a:t>
            </a:r>
            <a:r>
              <a:rPr dirty="0" sz="3000" spc="25">
                <a:latin typeface="Symbol"/>
                <a:cs typeface="Symbol"/>
              </a:rPr>
              <a:t></a:t>
            </a:r>
            <a:r>
              <a:rPr dirty="0" sz="3000" spc="330">
                <a:latin typeface="Times New Roman"/>
                <a:cs typeface="Times New Roman"/>
              </a:rPr>
              <a:t> </a:t>
            </a:r>
            <a:r>
              <a:rPr dirty="0" sz="3000" spc="10" i="1">
                <a:latin typeface="Times New Roman"/>
                <a:cs typeface="Times New Roman"/>
              </a:rPr>
              <a:t>j	</a:t>
            </a:r>
            <a:r>
              <a:rPr dirty="0" sz="3000" spc="30" i="1">
                <a:latin typeface="Times New Roman"/>
                <a:cs typeface="Times New Roman"/>
              </a:rPr>
              <a:t>X	</a:t>
            </a:r>
            <a:r>
              <a:rPr dirty="0" sz="3000" spc="25">
                <a:latin typeface="Symbol"/>
                <a:cs typeface="Symbol"/>
              </a:rPr>
              <a:t></a:t>
            </a:r>
            <a:r>
              <a:rPr dirty="0" sz="3000" spc="-85">
                <a:latin typeface="Times New Roman"/>
                <a:cs typeface="Times New Roman"/>
              </a:rPr>
              <a:t> </a:t>
            </a:r>
            <a:r>
              <a:rPr dirty="0" sz="3000" spc="30" i="1">
                <a:latin typeface="Times New Roman"/>
                <a:cs typeface="Times New Roman"/>
              </a:rPr>
              <a:t>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676400" y="5257736"/>
            <a:ext cx="5286375" cy="1392555"/>
          </a:xfrm>
          <a:custGeom>
            <a:avLst/>
            <a:gdLst/>
            <a:ahLst/>
            <a:cxnLst/>
            <a:rect l="l" t="t" r="r" b="b"/>
            <a:pathLst>
              <a:path w="5286375" h="1392554">
                <a:moveTo>
                  <a:pt x="0" y="1392301"/>
                </a:moveTo>
                <a:lnTo>
                  <a:pt x="5286375" y="1392301"/>
                </a:lnTo>
                <a:lnTo>
                  <a:pt x="5286375" y="0"/>
                </a:lnTo>
                <a:lnTo>
                  <a:pt x="0" y="0"/>
                </a:lnTo>
                <a:lnTo>
                  <a:pt x="0" y="1392301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185975" y="5163884"/>
            <a:ext cx="151765" cy="7454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700" spc="-575">
                <a:latin typeface="Symbol"/>
                <a:cs typeface="Symbol"/>
              </a:rPr>
              <a:t></a:t>
            </a:r>
            <a:endParaRPr sz="47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62393" y="5804556"/>
            <a:ext cx="151765" cy="7454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700" spc="-575">
                <a:latin typeface="Symbol"/>
                <a:cs typeface="Symbol"/>
              </a:rPr>
              <a:t></a:t>
            </a:r>
            <a:endParaRPr sz="4700">
              <a:latin typeface="Symbol"/>
              <a:cs typeface="Symbo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066473" y="5954295"/>
            <a:ext cx="2762250" cy="0"/>
          </a:xfrm>
          <a:custGeom>
            <a:avLst/>
            <a:gdLst/>
            <a:ahLst/>
            <a:cxnLst/>
            <a:rect l="l" t="t" r="r" b="b"/>
            <a:pathLst>
              <a:path w="2762250" h="0">
                <a:moveTo>
                  <a:pt x="0" y="0"/>
                </a:moveTo>
                <a:lnTo>
                  <a:pt x="2761741" y="0"/>
                </a:lnTo>
              </a:path>
            </a:pathLst>
          </a:custGeom>
          <a:ln w="18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403518" y="5954295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5" h="0">
                <a:moveTo>
                  <a:pt x="0" y="0"/>
                </a:moveTo>
                <a:lnTo>
                  <a:pt x="481555" y="0"/>
                </a:lnTo>
              </a:path>
            </a:pathLst>
          </a:custGeom>
          <a:ln w="18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3650658" y="5587213"/>
            <a:ext cx="408940" cy="7454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243840" algn="l"/>
              </a:tabLst>
            </a:pPr>
            <a:r>
              <a:rPr dirty="0" sz="1700" spc="15">
                <a:latin typeface="Times New Roman"/>
                <a:cs typeface="Times New Roman"/>
              </a:rPr>
              <a:t>"	</a:t>
            </a:r>
            <a:r>
              <a:rPr dirty="0" baseline="-20094" sz="7050" spc="-862">
                <a:latin typeface="Symbol"/>
                <a:cs typeface="Symbol"/>
              </a:rPr>
              <a:t></a:t>
            </a:r>
            <a:endParaRPr baseline="-20094" sz="705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96615" y="5967067"/>
            <a:ext cx="9080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1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10863" y="5594312"/>
            <a:ext cx="27813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-5" i="1">
                <a:latin typeface="Times New Roman"/>
                <a:cs typeface="Times New Roman"/>
              </a:rPr>
              <a:t>ex</a:t>
            </a:r>
            <a:r>
              <a:rPr dirty="0" sz="1700" spc="10" i="1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64022" y="5594312"/>
            <a:ext cx="11112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20" i="1">
                <a:latin typeface="Times New Roman"/>
                <a:cs typeface="Times New Roman"/>
              </a:rPr>
              <a:t>g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57449" y="5594312"/>
            <a:ext cx="18605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30" i="1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71752" y="5626759"/>
            <a:ext cx="8763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920808" y="5914267"/>
            <a:ext cx="8763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677518" y="5914267"/>
            <a:ext cx="8763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644252" y="6211574"/>
            <a:ext cx="19685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5" i="1">
                <a:latin typeface="Times New Roman"/>
                <a:cs typeface="Times New Roman"/>
              </a:rPr>
              <a:t>th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56965" y="6234968"/>
            <a:ext cx="16065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30" i="1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71228" y="6234968"/>
            <a:ext cx="27813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-5" i="1">
                <a:latin typeface="Times New Roman"/>
                <a:cs typeface="Times New Roman"/>
              </a:rPr>
              <a:t>ex</a:t>
            </a:r>
            <a:r>
              <a:rPr dirty="0" sz="1700" spc="10" i="1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386389" y="6234968"/>
            <a:ext cx="11112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20" i="1">
                <a:latin typeface="Times New Roman"/>
                <a:cs typeface="Times New Roman"/>
              </a:rPr>
              <a:t>g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370569" y="5336111"/>
            <a:ext cx="26035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 i="1">
                <a:latin typeface="Times New Roman"/>
                <a:cs typeface="Times New Roman"/>
              </a:rPr>
              <a:t>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184844" y="5336111"/>
            <a:ext cx="26035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 i="1">
                <a:latin typeface="Times New Roman"/>
                <a:cs typeface="Times New Roman"/>
              </a:rPr>
              <a:t>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412068" y="5368558"/>
            <a:ext cx="26035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706964" y="5486283"/>
            <a:ext cx="333375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25000" sz="4500" spc="7" i="1">
                <a:latin typeface="Times New Roman"/>
                <a:cs typeface="Times New Roman"/>
              </a:rPr>
              <a:t>I</a:t>
            </a:r>
            <a:r>
              <a:rPr dirty="0" baseline="-25000" sz="4500" spc="-750" i="1">
                <a:latin typeface="Times New Roman"/>
                <a:cs typeface="Times New Roman"/>
              </a:rPr>
              <a:t> </a:t>
            </a:r>
            <a:r>
              <a:rPr dirty="0" sz="1700" spc="1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420506" y="5953389"/>
            <a:ext cx="23876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266614" y="5976782"/>
            <a:ext cx="36703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5" i="1">
                <a:latin typeface="Times New Roman"/>
                <a:cs typeface="Times New Roman"/>
              </a:rPr>
              <a:t>jX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861282" y="5288569"/>
            <a:ext cx="486409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3000" spc="5">
                <a:latin typeface="Symbol"/>
                <a:cs typeface="Symbol"/>
              </a:rPr>
              <a:t></a:t>
            </a:r>
            <a:r>
              <a:rPr dirty="0" sz="3000" spc="-415">
                <a:latin typeface="Times New Roman"/>
                <a:cs typeface="Times New Roman"/>
              </a:rPr>
              <a:t> </a:t>
            </a:r>
            <a:r>
              <a:rPr dirty="0" baseline="-6481" sz="4500" spc="15" i="1">
                <a:latin typeface="Times New Roman"/>
                <a:cs typeface="Times New Roman"/>
              </a:rPr>
              <a:t>Z</a:t>
            </a:r>
            <a:endParaRPr baseline="-6481" sz="45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77858" y="5336111"/>
            <a:ext cx="480695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60680" indent="-348615">
              <a:lnSpc>
                <a:spcPct val="100000"/>
              </a:lnSpc>
              <a:spcBef>
                <a:spcPts val="90"/>
              </a:spcBef>
              <a:buFont typeface="Symbol"/>
              <a:buChar char=""/>
              <a:tabLst>
                <a:tab pos="361315" algn="l"/>
              </a:tabLst>
            </a:pPr>
            <a:r>
              <a:rPr dirty="0" sz="3000" spc="5" i="1">
                <a:latin typeface="Times New Roman"/>
                <a:cs typeface="Times New Roman"/>
              </a:rPr>
              <a:t>j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635881" y="4946560"/>
            <a:ext cx="1233805" cy="7454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852805" algn="l"/>
              </a:tabLst>
            </a:pPr>
            <a:r>
              <a:rPr dirty="0" sz="1700" spc="15">
                <a:latin typeface="Times New Roman"/>
                <a:cs typeface="Times New Roman"/>
              </a:rPr>
              <a:t>" </a:t>
            </a:r>
            <a:r>
              <a:rPr dirty="0" sz="1700" spc="135">
                <a:latin typeface="Times New Roman"/>
                <a:cs typeface="Times New Roman"/>
              </a:rPr>
              <a:t> </a:t>
            </a:r>
            <a:r>
              <a:rPr dirty="0" baseline="-25000" sz="4500" spc="15">
                <a:latin typeface="Symbol"/>
                <a:cs typeface="Symbol"/>
              </a:rPr>
              <a:t></a:t>
            </a:r>
            <a:r>
              <a:rPr dirty="0" baseline="-25000" sz="4500" spc="15">
                <a:latin typeface="Times New Roman"/>
                <a:cs typeface="Times New Roman"/>
              </a:rPr>
              <a:t>	</a:t>
            </a:r>
            <a:r>
              <a:rPr dirty="0" sz="1700" spc="15">
                <a:latin typeface="Times New Roman"/>
                <a:cs typeface="Times New Roman"/>
              </a:rPr>
              <a:t>"</a:t>
            </a:r>
            <a:r>
              <a:rPr dirty="0" sz="1700" spc="400">
                <a:latin typeface="Times New Roman"/>
                <a:cs typeface="Times New Roman"/>
              </a:rPr>
              <a:t> </a:t>
            </a:r>
            <a:r>
              <a:rPr dirty="0" baseline="-20094" sz="7050" spc="-862">
                <a:latin typeface="Symbol"/>
                <a:cs typeface="Symbol"/>
              </a:rPr>
              <a:t></a:t>
            </a:r>
            <a:endParaRPr baseline="-20094" sz="7050">
              <a:latin typeface="Symbol"/>
              <a:cs typeface="Symbo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158849" y="5656839"/>
            <a:ext cx="901065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40410" algn="l"/>
              </a:tabLst>
            </a:pPr>
            <a:r>
              <a:rPr dirty="0" sz="3000" spc="10">
                <a:latin typeface="Symbol"/>
                <a:cs typeface="Symbol"/>
              </a:rPr>
              <a:t></a:t>
            </a:r>
            <a:r>
              <a:rPr dirty="0" sz="3000" spc="-370">
                <a:latin typeface="Times New Roman"/>
                <a:cs typeface="Times New Roman"/>
              </a:rPr>
              <a:t> </a:t>
            </a:r>
            <a:r>
              <a:rPr dirty="0" sz="3000" spc="10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043635" y="5976782"/>
            <a:ext cx="130937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07060" algn="l"/>
              </a:tabLst>
            </a:pPr>
            <a:r>
              <a:rPr dirty="0" sz="3000" spc="10" i="1">
                <a:latin typeface="Times New Roman"/>
                <a:cs typeface="Times New Roman"/>
              </a:rPr>
              <a:t>Z	</a:t>
            </a:r>
            <a:r>
              <a:rPr dirty="0" sz="3000" spc="10">
                <a:latin typeface="Symbol"/>
                <a:cs typeface="Symbol"/>
              </a:rPr>
              <a:t></a:t>
            </a:r>
            <a:r>
              <a:rPr dirty="0" sz="3000" spc="240">
                <a:latin typeface="Times New Roman"/>
                <a:cs typeface="Times New Roman"/>
              </a:rPr>
              <a:t> </a:t>
            </a:r>
            <a:r>
              <a:rPr dirty="0" sz="3000" spc="5" i="1">
                <a:latin typeface="Times New Roman"/>
                <a:cs typeface="Times New Roman"/>
              </a:rPr>
              <a:t>jX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886682" y="6016777"/>
            <a:ext cx="16002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-115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847830" y="6016777"/>
            <a:ext cx="16002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-115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886682" y="6154871"/>
            <a:ext cx="17272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5">
                <a:latin typeface="Symbol"/>
                <a:cs typeface="Symbol"/>
              </a:rPr>
              <a:t>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847830" y="5288569"/>
            <a:ext cx="478155" cy="13481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3250"/>
              </a:lnSpc>
              <a:spcBef>
                <a:spcPts val="90"/>
              </a:spcBef>
            </a:pPr>
            <a:r>
              <a:rPr dirty="0" sz="3000" spc="5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  <a:p>
            <a:pPr marL="12700">
              <a:lnSpc>
                <a:spcPts val="3250"/>
              </a:lnSpc>
            </a:pPr>
            <a:r>
              <a:rPr dirty="0" sz="3000" spc="5">
                <a:latin typeface="Symbol"/>
                <a:cs typeface="Symbol"/>
              </a:rPr>
              <a:t></a:t>
            </a:r>
            <a:r>
              <a:rPr dirty="0" sz="3000" spc="-95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3000" spc="5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78803"/>
            <a:ext cx="7163434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/>
              <a:t>Método de red </a:t>
            </a:r>
            <a:r>
              <a:rPr dirty="0" sz="4000" spc="-5"/>
              <a:t>equivalente</a:t>
            </a:r>
            <a:r>
              <a:rPr dirty="0" sz="4000" spc="-95"/>
              <a:t> </a:t>
            </a:r>
            <a:r>
              <a:rPr dirty="0" sz="4000"/>
              <a:t>de  </a:t>
            </a:r>
            <a:r>
              <a:rPr dirty="0" sz="4000" spc="-5"/>
              <a:t>Thévenin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2895600" y="4343336"/>
            <a:ext cx="3365500" cy="2459355"/>
          </a:xfrm>
          <a:custGeom>
            <a:avLst/>
            <a:gdLst/>
            <a:ahLst/>
            <a:cxnLst/>
            <a:rect l="l" t="t" r="r" b="b"/>
            <a:pathLst>
              <a:path w="3365500" h="2459354">
                <a:moveTo>
                  <a:pt x="0" y="2459101"/>
                </a:moveTo>
                <a:lnTo>
                  <a:pt x="3365500" y="2459101"/>
                </a:lnTo>
                <a:lnTo>
                  <a:pt x="3365500" y="0"/>
                </a:lnTo>
                <a:lnTo>
                  <a:pt x="0" y="0"/>
                </a:lnTo>
                <a:lnTo>
                  <a:pt x="0" y="2459101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197749" y="4720215"/>
            <a:ext cx="604520" cy="90805"/>
          </a:xfrm>
          <a:custGeom>
            <a:avLst/>
            <a:gdLst/>
            <a:ahLst/>
            <a:cxnLst/>
            <a:rect l="l" t="t" r="r" b="b"/>
            <a:pathLst>
              <a:path w="604520" h="90804">
                <a:moveTo>
                  <a:pt x="0" y="90439"/>
                </a:moveTo>
                <a:lnTo>
                  <a:pt x="4752" y="56355"/>
                </a:lnTo>
                <a:lnTo>
                  <a:pt x="19973" y="27989"/>
                </a:lnTo>
                <a:lnTo>
                  <a:pt x="43326" y="8238"/>
                </a:lnTo>
                <a:lnTo>
                  <a:pt x="72472" y="0"/>
                </a:lnTo>
                <a:lnTo>
                  <a:pt x="102102" y="5513"/>
                </a:lnTo>
                <a:lnTo>
                  <a:pt x="126752" y="23024"/>
                </a:lnTo>
                <a:lnTo>
                  <a:pt x="143894" y="49894"/>
                </a:lnTo>
                <a:lnTo>
                  <a:pt x="151000" y="83483"/>
                </a:lnTo>
                <a:lnTo>
                  <a:pt x="151081" y="85808"/>
                </a:lnTo>
                <a:lnTo>
                  <a:pt x="151081" y="88134"/>
                </a:lnTo>
                <a:lnTo>
                  <a:pt x="151000" y="90439"/>
                </a:lnTo>
                <a:lnTo>
                  <a:pt x="155762" y="56355"/>
                </a:lnTo>
                <a:lnTo>
                  <a:pt x="170984" y="27989"/>
                </a:lnTo>
                <a:lnTo>
                  <a:pt x="194338" y="8238"/>
                </a:lnTo>
                <a:lnTo>
                  <a:pt x="223493" y="0"/>
                </a:lnTo>
                <a:lnTo>
                  <a:pt x="253123" y="5513"/>
                </a:lnTo>
                <a:lnTo>
                  <a:pt x="277773" y="23024"/>
                </a:lnTo>
                <a:lnTo>
                  <a:pt x="294915" y="49894"/>
                </a:lnTo>
                <a:lnTo>
                  <a:pt x="302021" y="83483"/>
                </a:lnTo>
                <a:lnTo>
                  <a:pt x="302102" y="85808"/>
                </a:lnTo>
                <a:lnTo>
                  <a:pt x="302102" y="88134"/>
                </a:lnTo>
                <a:lnTo>
                  <a:pt x="302021" y="90439"/>
                </a:lnTo>
                <a:lnTo>
                  <a:pt x="306782" y="56355"/>
                </a:lnTo>
                <a:lnTo>
                  <a:pt x="322005" y="27989"/>
                </a:lnTo>
                <a:lnTo>
                  <a:pt x="345359" y="8238"/>
                </a:lnTo>
                <a:lnTo>
                  <a:pt x="374513" y="0"/>
                </a:lnTo>
                <a:lnTo>
                  <a:pt x="404141" y="5513"/>
                </a:lnTo>
                <a:lnTo>
                  <a:pt x="428787" y="23024"/>
                </a:lnTo>
                <a:lnTo>
                  <a:pt x="445927" y="49894"/>
                </a:lnTo>
                <a:lnTo>
                  <a:pt x="453042" y="83483"/>
                </a:lnTo>
                <a:lnTo>
                  <a:pt x="453123" y="85808"/>
                </a:lnTo>
                <a:lnTo>
                  <a:pt x="453123" y="88134"/>
                </a:lnTo>
                <a:lnTo>
                  <a:pt x="453042" y="90439"/>
                </a:lnTo>
                <a:lnTo>
                  <a:pt x="457795" y="56355"/>
                </a:lnTo>
                <a:lnTo>
                  <a:pt x="473018" y="27989"/>
                </a:lnTo>
                <a:lnTo>
                  <a:pt x="496377" y="8238"/>
                </a:lnTo>
                <a:lnTo>
                  <a:pt x="525534" y="0"/>
                </a:lnTo>
                <a:lnTo>
                  <a:pt x="555153" y="5513"/>
                </a:lnTo>
                <a:lnTo>
                  <a:pt x="579797" y="23024"/>
                </a:lnTo>
                <a:lnTo>
                  <a:pt x="596937" y="49894"/>
                </a:lnTo>
                <a:lnTo>
                  <a:pt x="604042" y="83483"/>
                </a:lnTo>
                <a:lnTo>
                  <a:pt x="604123" y="85808"/>
                </a:lnTo>
                <a:lnTo>
                  <a:pt x="604123" y="88134"/>
                </a:lnTo>
                <a:lnTo>
                  <a:pt x="604042" y="90439"/>
                </a:lnTo>
              </a:path>
            </a:pathLst>
          </a:custGeom>
          <a:ln w="242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97749" y="4810655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52" y="7543"/>
                </a:moveTo>
                <a:lnTo>
                  <a:pt x="12152" y="7543"/>
                </a:lnTo>
              </a:path>
            </a:pathLst>
          </a:custGeom>
          <a:ln w="150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01792" y="4810655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2152" y="7543"/>
                </a:moveTo>
                <a:lnTo>
                  <a:pt x="12152" y="7543"/>
                </a:lnTo>
              </a:path>
            </a:pathLst>
          </a:custGeom>
          <a:ln w="150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6962" y="4810655"/>
            <a:ext cx="583565" cy="0"/>
          </a:xfrm>
          <a:custGeom>
            <a:avLst/>
            <a:gdLst/>
            <a:ahLst/>
            <a:cxnLst/>
            <a:rect l="l" t="t" r="r" b="b"/>
            <a:pathLst>
              <a:path w="583564" h="0">
                <a:moveTo>
                  <a:pt x="0" y="0"/>
                </a:moveTo>
                <a:lnTo>
                  <a:pt x="583261" y="0"/>
                </a:lnTo>
              </a:path>
            </a:pathLst>
          </a:custGeom>
          <a:ln w="242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01792" y="4810655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 h="0">
                <a:moveTo>
                  <a:pt x="737279" y="0"/>
                </a:moveTo>
                <a:lnTo>
                  <a:pt x="0" y="0"/>
                </a:lnTo>
              </a:path>
            </a:pathLst>
          </a:custGeom>
          <a:ln w="242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09450" y="543702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4">
                <a:moveTo>
                  <a:pt x="145693" y="0"/>
                </a:moveTo>
                <a:lnTo>
                  <a:pt x="99640" y="7415"/>
                </a:lnTo>
                <a:lnTo>
                  <a:pt x="59645" y="28064"/>
                </a:lnTo>
                <a:lnTo>
                  <a:pt x="28108" y="59553"/>
                </a:lnTo>
                <a:lnTo>
                  <a:pt x="7426" y="99485"/>
                </a:lnTo>
                <a:lnTo>
                  <a:pt x="0" y="145468"/>
                </a:lnTo>
                <a:lnTo>
                  <a:pt x="7426" y="191443"/>
                </a:lnTo>
                <a:lnTo>
                  <a:pt x="28108" y="231375"/>
                </a:lnTo>
                <a:lnTo>
                  <a:pt x="59645" y="262866"/>
                </a:lnTo>
                <a:lnTo>
                  <a:pt x="99640" y="283519"/>
                </a:lnTo>
                <a:lnTo>
                  <a:pt x="145693" y="290936"/>
                </a:lnTo>
                <a:lnTo>
                  <a:pt x="191739" y="283519"/>
                </a:lnTo>
                <a:lnTo>
                  <a:pt x="231733" y="262866"/>
                </a:lnTo>
                <a:lnTo>
                  <a:pt x="263273" y="231375"/>
                </a:lnTo>
                <a:lnTo>
                  <a:pt x="283958" y="191443"/>
                </a:lnTo>
                <a:lnTo>
                  <a:pt x="291387" y="145468"/>
                </a:lnTo>
                <a:lnTo>
                  <a:pt x="283958" y="99485"/>
                </a:lnTo>
                <a:lnTo>
                  <a:pt x="263273" y="59553"/>
                </a:lnTo>
                <a:lnTo>
                  <a:pt x="231733" y="28064"/>
                </a:lnTo>
                <a:lnTo>
                  <a:pt x="191739" y="7415"/>
                </a:lnTo>
                <a:lnTo>
                  <a:pt x="145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9450" y="543702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4">
                <a:moveTo>
                  <a:pt x="145693" y="0"/>
                </a:moveTo>
                <a:lnTo>
                  <a:pt x="99640" y="7415"/>
                </a:lnTo>
                <a:lnTo>
                  <a:pt x="59645" y="28064"/>
                </a:lnTo>
                <a:lnTo>
                  <a:pt x="28108" y="59553"/>
                </a:lnTo>
                <a:lnTo>
                  <a:pt x="7426" y="99485"/>
                </a:lnTo>
                <a:lnTo>
                  <a:pt x="0" y="145468"/>
                </a:lnTo>
                <a:lnTo>
                  <a:pt x="7426" y="191443"/>
                </a:lnTo>
                <a:lnTo>
                  <a:pt x="28108" y="231375"/>
                </a:lnTo>
                <a:lnTo>
                  <a:pt x="59645" y="262866"/>
                </a:lnTo>
                <a:lnTo>
                  <a:pt x="99640" y="283519"/>
                </a:lnTo>
                <a:lnTo>
                  <a:pt x="145693" y="290936"/>
                </a:lnTo>
                <a:lnTo>
                  <a:pt x="191739" y="283519"/>
                </a:lnTo>
                <a:lnTo>
                  <a:pt x="231733" y="262866"/>
                </a:lnTo>
                <a:lnTo>
                  <a:pt x="263273" y="231375"/>
                </a:lnTo>
                <a:lnTo>
                  <a:pt x="283958" y="191443"/>
                </a:lnTo>
                <a:lnTo>
                  <a:pt x="291387" y="145468"/>
                </a:lnTo>
                <a:lnTo>
                  <a:pt x="283958" y="99485"/>
                </a:lnTo>
                <a:lnTo>
                  <a:pt x="263273" y="59553"/>
                </a:lnTo>
                <a:lnTo>
                  <a:pt x="231733" y="28064"/>
                </a:lnTo>
                <a:lnTo>
                  <a:pt x="191739" y="7415"/>
                </a:lnTo>
                <a:lnTo>
                  <a:pt x="145693" y="0"/>
                </a:lnTo>
                <a:close/>
              </a:path>
            </a:pathLst>
          </a:custGeom>
          <a:ln w="24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55144" y="5097587"/>
            <a:ext cx="0" cy="339725"/>
          </a:xfrm>
          <a:custGeom>
            <a:avLst/>
            <a:gdLst/>
            <a:ahLst/>
            <a:cxnLst/>
            <a:rect l="l" t="t" r="r" b="b"/>
            <a:pathLst>
              <a:path w="0" h="339725">
                <a:moveTo>
                  <a:pt x="0" y="339432"/>
                </a:moveTo>
                <a:lnTo>
                  <a:pt x="0" y="0"/>
                </a:lnTo>
              </a:path>
            </a:pathLst>
          </a:custGeom>
          <a:ln w="243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55144" y="5727957"/>
            <a:ext cx="0" cy="339725"/>
          </a:xfrm>
          <a:custGeom>
            <a:avLst/>
            <a:gdLst/>
            <a:ahLst/>
            <a:cxnLst/>
            <a:rect l="l" t="t" r="r" b="b"/>
            <a:pathLst>
              <a:path w="0" h="339725">
                <a:moveTo>
                  <a:pt x="0" y="0"/>
                </a:moveTo>
                <a:lnTo>
                  <a:pt x="0" y="339412"/>
                </a:lnTo>
              </a:path>
            </a:pathLst>
          </a:custGeom>
          <a:ln w="243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55144" y="5466102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20">
                <a:moveTo>
                  <a:pt x="0" y="0"/>
                </a:moveTo>
                <a:lnTo>
                  <a:pt x="0" y="58183"/>
                </a:lnTo>
              </a:path>
            </a:pathLst>
          </a:custGeom>
          <a:ln w="243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25997" y="549520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58273" y="0"/>
                </a:moveTo>
                <a:lnTo>
                  <a:pt x="0" y="0"/>
                </a:lnTo>
              </a:path>
            </a:pathLst>
          </a:custGeom>
          <a:ln w="242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25997" y="568431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58273" y="0"/>
                </a:moveTo>
                <a:lnTo>
                  <a:pt x="0" y="0"/>
                </a:lnTo>
              </a:path>
            </a:pathLst>
          </a:custGeom>
          <a:ln w="242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905686" y="5399906"/>
            <a:ext cx="25527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solidFill>
                  <a:srgbClr val="000080"/>
                </a:solidFill>
                <a:latin typeface="Arial"/>
                <a:cs typeface="Arial"/>
              </a:rPr>
              <a:t>V</a:t>
            </a:r>
            <a:r>
              <a:rPr dirty="0" sz="1900">
                <a:solidFill>
                  <a:srgbClr val="000080"/>
                </a:solidFill>
                <a:latin typeface="Arial"/>
                <a:cs typeface="Arial"/>
              </a:rPr>
              <a:t>f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55144" y="4806185"/>
            <a:ext cx="0" cy="291465"/>
          </a:xfrm>
          <a:custGeom>
            <a:avLst/>
            <a:gdLst/>
            <a:ahLst/>
            <a:cxnLst/>
            <a:rect l="l" t="t" r="r" b="b"/>
            <a:pathLst>
              <a:path w="0" h="291464">
                <a:moveTo>
                  <a:pt x="0" y="291401"/>
                </a:moveTo>
                <a:lnTo>
                  <a:pt x="0" y="0"/>
                </a:lnTo>
              </a:path>
            </a:pathLst>
          </a:custGeom>
          <a:ln w="243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55144" y="6067370"/>
            <a:ext cx="0" cy="114935"/>
          </a:xfrm>
          <a:custGeom>
            <a:avLst/>
            <a:gdLst/>
            <a:ahLst/>
            <a:cxnLst/>
            <a:rect l="l" t="t" r="r" b="b"/>
            <a:pathLst>
              <a:path w="0" h="114935">
                <a:moveTo>
                  <a:pt x="0" y="0"/>
                </a:moveTo>
                <a:lnTo>
                  <a:pt x="0" y="114647"/>
                </a:lnTo>
              </a:path>
            </a:pathLst>
          </a:custGeom>
          <a:ln w="243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55144" y="4806185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 h="0">
                <a:moveTo>
                  <a:pt x="0" y="0"/>
                </a:moveTo>
                <a:lnTo>
                  <a:pt x="231817" y="0"/>
                </a:lnTo>
              </a:path>
            </a:pathLst>
          </a:custGeom>
          <a:ln w="242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541300" y="4806185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 h="0">
                <a:moveTo>
                  <a:pt x="0" y="0"/>
                </a:moveTo>
                <a:lnTo>
                  <a:pt x="342308" y="0"/>
                </a:lnTo>
              </a:path>
            </a:pathLst>
          </a:custGeom>
          <a:ln w="242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495929" y="4748932"/>
            <a:ext cx="100667" cy="1088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474115" y="4451682"/>
            <a:ext cx="18796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355144" y="6182017"/>
            <a:ext cx="2526665" cy="0"/>
          </a:xfrm>
          <a:custGeom>
            <a:avLst/>
            <a:gdLst/>
            <a:ahLst/>
            <a:cxnLst/>
            <a:rect l="l" t="t" r="r" b="b"/>
            <a:pathLst>
              <a:path w="2526665" h="0">
                <a:moveTo>
                  <a:pt x="0" y="0"/>
                </a:moveTo>
                <a:lnTo>
                  <a:pt x="2526237" y="0"/>
                </a:lnTo>
              </a:path>
            </a:pathLst>
          </a:custGeom>
          <a:ln w="242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886444" y="5339320"/>
            <a:ext cx="140970" cy="281305"/>
          </a:xfrm>
          <a:custGeom>
            <a:avLst/>
            <a:gdLst/>
            <a:ahLst/>
            <a:cxnLst/>
            <a:rect l="l" t="t" r="r" b="b"/>
            <a:pathLst>
              <a:path w="140970" h="281304">
                <a:moveTo>
                  <a:pt x="0" y="0"/>
                </a:moveTo>
                <a:lnTo>
                  <a:pt x="140771" y="280905"/>
                </a:lnTo>
              </a:path>
            </a:pathLst>
          </a:custGeom>
          <a:ln w="242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86444" y="5620226"/>
            <a:ext cx="0" cy="561975"/>
          </a:xfrm>
          <a:custGeom>
            <a:avLst/>
            <a:gdLst/>
            <a:ahLst/>
            <a:cxnLst/>
            <a:rect l="l" t="t" r="r" b="b"/>
            <a:pathLst>
              <a:path w="0" h="561975">
                <a:moveTo>
                  <a:pt x="0" y="0"/>
                </a:moveTo>
                <a:lnTo>
                  <a:pt x="0" y="561791"/>
                </a:lnTo>
              </a:path>
            </a:pathLst>
          </a:custGeom>
          <a:ln w="243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886444" y="4777447"/>
            <a:ext cx="0" cy="561975"/>
          </a:xfrm>
          <a:custGeom>
            <a:avLst/>
            <a:gdLst/>
            <a:ahLst/>
            <a:cxnLst/>
            <a:rect l="l" t="t" r="r" b="b"/>
            <a:pathLst>
              <a:path w="0" h="561975">
                <a:moveTo>
                  <a:pt x="0" y="0"/>
                </a:moveTo>
                <a:lnTo>
                  <a:pt x="0" y="561872"/>
                </a:lnTo>
              </a:path>
            </a:pathLst>
          </a:custGeom>
          <a:ln w="243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586962" y="5101025"/>
            <a:ext cx="0" cy="250190"/>
          </a:xfrm>
          <a:custGeom>
            <a:avLst/>
            <a:gdLst/>
            <a:ahLst/>
            <a:cxnLst/>
            <a:rect l="l" t="t" r="r" b="b"/>
            <a:pathLst>
              <a:path w="0" h="250189">
                <a:moveTo>
                  <a:pt x="0" y="249761"/>
                </a:moveTo>
                <a:lnTo>
                  <a:pt x="0" y="0"/>
                </a:lnTo>
              </a:path>
            </a:pathLst>
          </a:custGeom>
          <a:ln w="1458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521335" y="4920833"/>
            <a:ext cx="131445" cy="196850"/>
          </a:xfrm>
          <a:custGeom>
            <a:avLst/>
            <a:gdLst/>
            <a:ahLst/>
            <a:cxnLst/>
            <a:rect l="l" t="t" r="r" b="b"/>
            <a:pathLst>
              <a:path w="131445" h="196850">
                <a:moveTo>
                  <a:pt x="65626" y="0"/>
                </a:moveTo>
                <a:lnTo>
                  <a:pt x="0" y="196573"/>
                </a:lnTo>
                <a:lnTo>
                  <a:pt x="131252" y="196573"/>
                </a:lnTo>
                <a:lnTo>
                  <a:pt x="6562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3696075" y="5082213"/>
            <a:ext cx="24193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solidFill>
                  <a:srgbClr val="FF0000"/>
                </a:solidFill>
                <a:latin typeface="Arial"/>
                <a:cs typeface="Arial"/>
              </a:rPr>
              <a:t>I”f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756615" y="5309986"/>
            <a:ext cx="253983" cy="3359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048342" y="5311528"/>
            <a:ext cx="18796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249818" y="6436557"/>
            <a:ext cx="297116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5">
                <a:latin typeface="Arial"/>
                <a:cs typeface="Arial"/>
              </a:rPr>
              <a:t>c) Equivalente de</a:t>
            </a:r>
            <a:r>
              <a:rPr dirty="0" sz="1900" spc="-80">
                <a:latin typeface="Arial"/>
                <a:cs typeface="Arial"/>
              </a:rPr>
              <a:t> </a:t>
            </a:r>
            <a:r>
              <a:rPr dirty="0" sz="1900" spc="5">
                <a:latin typeface="Arial"/>
                <a:cs typeface="Arial"/>
              </a:rPr>
              <a:t>Thévenin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17456" y="4365731"/>
            <a:ext cx="37655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>
                <a:solidFill>
                  <a:srgbClr val="000080"/>
                </a:solidFill>
                <a:latin typeface="Arial"/>
                <a:cs typeface="Arial"/>
              </a:rPr>
              <a:t>Z</a:t>
            </a:r>
            <a:r>
              <a:rPr dirty="0" sz="1900" spc="-5">
                <a:solidFill>
                  <a:srgbClr val="000080"/>
                </a:solidFill>
                <a:latin typeface="Arial"/>
                <a:cs typeface="Arial"/>
              </a:rPr>
              <a:t>t</a:t>
            </a:r>
            <a:r>
              <a:rPr dirty="0" sz="1900" spc="5">
                <a:solidFill>
                  <a:srgbClr val="000080"/>
                </a:solidFill>
                <a:latin typeface="Arial"/>
                <a:cs typeface="Arial"/>
              </a:rPr>
              <a:t>h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52273" y="2114140"/>
            <a:ext cx="87630" cy="581660"/>
          </a:xfrm>
          <a:custGeom>
            <a:avLst/>
            <a:gdLst/>
            <a:ahLst/>
            <a:cxnLst/>
            <a:rect l="l" t="t" r="r" b="b"/>
            <a:pathLst>
              <a:path w="87630" h="581660">
                <a:moveTo>
                  <a:pt x="87380" y="581408"/>
                </a:moveTo>
                <a:lnTo>
                  <a:pt x="54413" y="576835"/>
                </a:lnTo>
                <a:lnTo>
                  <a:pt x="26986" y="562188"/>
                </a:lnTo>
                <a:lnTo>
                  <a:pt x="7911" y="539718"/>
                </a:lnTo>
                <a:lnTo>
                  <a:pt x="0" y="511673"/>
                </a:lnTo>
                <a:lnTo>
                  <a:pt x="5295" y="483161"/>
                </a:lnTo>
                <a:lnTo>
                  <a:pt x="22232" y="459442"/>
                </a:lnTo>
                <a:lnTo>
                  <a:pt x="48218" y="442947"/>
                </a:lnTo>
                <a:lnTo>
                  <a:pt x="80655" y="436110"/>
                </a:lnTo>
                <a:lnTo>
                  <a:pt x="82903" y="436032"/>
                </a:lnTo>
                <a:lnTo>
                  <a:pt x="85151" y="436032"/>
                </a:lnTo>
                <a:lnTo>
                  <a:pt x="87380" y="436110"/>
                </a:lnTo>
                <a:lnTo>
                  <a:pt x="54413" y="431528"/>
                </a:lnTo>
                <a:lnTo>
                  <a:pt x="26986" y="416880"/>
                </a:lnTo>
                <a:lnTo>
                  <a:pt x="7911" y="394408"/>
                </a:lnTo>
                <a:lnTo>
                  <a:pt x="0" y="366355"/>
                </a:lnTo>
                <a:lnTo>
                  <a:pt x="5295" y="337843"/>
                </a:lnTo>
                <a:lnTo>
                  <a:pt x="22232" y="314124"/>
                </a:lnTo>
                <a:lnTo>
                  <a:pt x="48218" y="297629"/>
                </a:lnTo>
                <a:lnTo>
                  <a:pt x="80655" y="290792"/>
                </a:lnTo>
                <a:lnTo>
                  <a:pt x="82903" y="290714"/>
                </a:lnTo>
                <a:lnTo>
                  <a:pt x="85151" y="290714"/>
                </a:lnTo>
                <a:lnTo>
                  <a:pt x="87380" y="290792"/>
                </a:lnTo>
                <a:lnTo>
                  <a:pt x="54413" y="286210"/>
                </a:lnTo>
                <a:lnTo>
                  <a:pt x="26986" y="271562"/>
                </a:lnTo>
                <a:lnTo>
                  <a:pt x="7911" y="249090"/>
                </a:lnTo>
                <a:lnTo>
                  <a:pt x="0" y="221037"/>
                </a:lnTo>
                <a:lnTo>
                  <a:pt x="5295" y="192518"/>
                </a:lnTo>
                <a:lnTo>
                  <a:pt x="22232" y="168810"/>
                </a:lnTo>
                <a:lnTo>
                  <a:pt x="48218" y="152306"/>
                </a:lnTo>
                <a:lnTo>
                  <a:pt x="80655" y="145396"/>
                </a:lnTo>
                <a:lnTo>
                  <a:pt x="82903" y="145396"/>
                </a:lnTo>
                <a:lnTo>
                  <a:pt x="85151" y="145396"/>
                </a:lnTo>
                <a:lnTo>
                  <a:pt x="87380" y="145396"/>
                </a:lnTo>
                <a:lnTo>
                  <a:pt x="54413" y="140882"/>
                </a:lnTo>
                <a:lnTo>
                  <a:pt x="26986" y="126247"/>
                </a:lnTo>
                <a:lnTo>
                  <a:pt x="7911" y="103790"/>
                </a:lnTo>
                <a:lnTo>
                  <a:pt x="0" y="75816"/>
                </a:lnTo>
                <a:lnTo>
                  <a:pt x="5295" y="47281"/>
                </a:lnTo>
                <a:lnTo>
                  <a:pt x="22232" y="23534"/>
                </a:lnTo>
                <a:lnTo>
                  <a:pt x="48218" y="7022"/>
                </a:lnTo>
                <a:lnTo>
                  <a:pt x="80655" y="194"/>
                </a:lnTo>
                <a:lnTo>
                  <a:pt x="82903" y="0"/>
                </a:lnTo>
                <a:lnTo>
                  <a:pt x="85151" y="0"/>
                </a:lnTo>
                <a:lnTo>
                  <a:pt x="87380" y="194"/>
                </a:lnTo>
              </a:path>
            </a:pathLst>
          </a:custGeom>
          <a:ln w="23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039653" y="26955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583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039653" y="211433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583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43738" y="1654174"/>
            <a:ext cx="583565" cy="87630"/>
          </a:xfrm>
          <a:custGeom>
            <a:avLst/>
            <a:gdLst/>
            <a:ahLst/>
            <a:cxnLst/>
            <a:rect l="l" t="t" r="r" b="b"/>
            <a:pathLst>
              <a:path w="583564" h="87630">
                <a:moveTo>
                  <a:pt x="0" y="87120"/>
                </a:moveTo>
                <a:lnTo>
                  <a:pt x="4595" y="54295"/>
                </a:lnTo>
                <a:lnTo>
                  <a:pt x="19287" y="26969"/>
                </a:lnTo>
                <a:lnTo>
                  <a:pt x="41827" y="7939"/>
                </a:lnTo>
                <a:lnTo>
                  <a:pt x="69966" y="0"/>
                </a:lnTo>
                <a:lnTo>
                  <a:pt x="98553" y="5341"/>
                </a:lnTo>
                <a:lnTo>
                  <a:pt x="122340" y="22267"/>
                </a:lnTo>
                <a:lnTo>
                  <a:pt x="138888" y="48183"/>
                </a:lnTo>
                <a:lnTo>
                  <a:pt x="145757" y="80494"/>
                </a:lnTo>
                <a:lnTo>
                  <a:pt x="145835" y="82832"/>
                </a:lnTo>
                <a:lnTo>
                  <a:pt x="145835" y="84976"/>
                </a:lnTo>
                <a:lnTo>
                  <a:pt x="145757" y="87120"/>
                </a:lnTo>
                <a:lnTo>
                  <a:pt x="150341" y="54295"/>
                </a:lnTo>
                <a:lnTo>
                  <a:pt x="165028" y="26969"/>
                </a:lnTo>
                <a:lnTo>
                  <a:pt x="187565" y="7939"/>
                </a:lnTo>
                <a:lnTo>
                  <a:pt x="215704" y="0"/>
                </a:lnTo>
                <a:lnTo>
                  <a:pt x="244302" y="5341"/>
                </a:lnTo>
                <a:lnTo>
                  <a:pt x="268093" y="22267"/>
                </a:lnTo>
                <a:lnTo>
                  <a:pt x="284637" y="48183"/>
                </a:lnTo>
                <a:lnTo>
                  <a:pt x="291495" y="80494"/>
                </a:lnTo>
                <a:lnTo>
                  <a:pt x="291573" y="82832"/>
                </a:lnTo>
                <a:lnTo>
                  <a:pt x="291573" y="84976"/>
                </a:lnTo>
                <a:lnTo>
                  <a:pt x="291495" y="87120"/>
                </a:lnTo>
                <a:lnTo>
                  <a:pt x="296091" y="54295"/>
                </a:lnTo>
                <a:lnTo>
                  <a:pt x="310783" y="26969"/>
                </a:lnTo>
                <a:lnTo>
                  <a:pt x="333323" y="7939"/>
                </a:lnTo>
                <a:lnTo>
                  <a:pt x="361461" y="0"/>
                </a:lnTo>
                <a:lnTo>
                  <a:pt x="390059" y="5341"/>
                </a:lnTo>
                <a:lnTo>
                  <a:pt x="413850" y="22267"/>
                </a:lnTo>
                <a:lnTo>
                  <a:pt x="430394" y="48183"/>
                </a:lnTo>
                <a:lnTo>
                  <a:pt x="437253" y="80494"/>
                </a:lnTo>
                <a:lnTo>
                  <a:pt x="437331" y="82832"/>
                </a:lnTo>
                <a:lnTo>
                  <a:pt x="437331" y="84976"/>
                </a:lnTo>
                <a:lnTo>
                  <a:pt x="437253" y="87120"/>
                </a:lnTo>
                <a:lnTo>
                  <a:pt x="441848" y="54295"/>
                </a:lnTo>
                <a:lnTo>
                  <a:pt x="456540" y="26969"/>
                </a:lnTo>
                <a:lnTo>
                  <a:pt x="479080" y="7939"/>
                </a:lnTo>
                <a:lnTo>
                  <a:pt x="507219" y="0"/>
                </a:lnTo>
                <a:lnTo>
                  <a:pt x="535814" y="5341"/>
                </a:lnTo>
                <a:lnTo>
                  <a:pt x="559600" y="22267"/>
                </a:lnTo>
                <a:lnTo>
                  <a:pt x="576144" y="48183"/>
                </a:lnTo>
                <a:lnTo>
                  <a:pt x="583010" y="80494"/>
                </a:lnTo>
                <a:lnTo>
                  <a:pt x="583089" y="82832"/>
                </a:lnTo>
                <a:lnTo>
                  <a:pt x="583089" y="84976"/>
                </a:lnTo>
                <a:lnTo>
                  <a:pt x="583010" y="87120"/>
                </a:lnTo>
              </a:path>
            </a:pathLst>
          </a:custGeom>
          <a:ln w="233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643738" y="1741295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1729" y="7308"/>
                </a:moveTo>
                <a:lnTo>
                  <a:pt x="11729" y="7308"/>
                </a:lnTo>
              </a:path>
            </a:pathLst>
          </a:custGeom>
          <a:ln w="146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226749" y="1741295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-11729" y="7308"/>
                </a:moveTo>
                <a:lnTo>
                  <a:pt x="11729" y="7308"/>
                </a:lnTo>
              </a:path>
            </a:pathLst>
          </a:custGeom>
          <a:ln w="146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512920" y="2044171"/>
            <a:ext cx="87630" cy="581660"/>
          </a:xfrm>
          <a:custGeom>
            <a:avLst/>
            <a:gdLst/>
            <a:ahLst/>
            <a:cxnLst/>
            <a:rect l="l" t="t" r="r" b="b"/>
            <a:pathLst>
              <a:path w="87629" h="581660">
                <a:moveTo>
                  <a:pt x="0" y="0"/>
                </a:moveTo>
                <a:lnTo>
                  <a:pt x="33034" y="4516"/>
                </a:lnTo>
                <a:lnTo>
                  <a:pt x="60479" y="19173"/>
                </a:lnTo>
                <a:lnTo>
                  <a:pt x="79530" y="41687"/>
                </a:lnTo>
                <a:lnTo>
                  <a:pt x="87384" y="69774"/>
                </a:lnTo>
                <a:lnTo>
                  <a:pt x="82139" y="98196"/>
                </a:lnTo>
                <a:lnTo>
                  <a:pt x="65220" y="121886"/>
                </a:lnTo>
                <a:lnTo>
                  <a:pt x="39247" y="138376"/>
                </a:lnTo>
                <a:lnTo>
                  <a:pt x="6842" y="145201"/>
                </a:lnTo>
                <a:lnTo>
                  <a:pt x="4496" y="145396"/>
                </a:lnTo>
                <a:lnTo>
                  <a:pt x="2345" y="145396"/>
                </a:lnTo>
                <a:lnTo>
                  <a:pt x="0" y="145201"/>
                </a:lnTo>
                <a:lnTo>
                  <a:pt x="33034" y="149799"/>
                </a:lnTo>
                <a:lnTo>
                  <a:pt x="60479" y="164447"/>
                </a:lnTo>
                <a:lnTo>
                  <a:pt x="79530" y="186915"/>
                </a:lnTo>
                <a:lnTo>
                  <a:pt x="87384" y="214975"/>
                </a:lnTo>
                <a:lnTo>
                  <a:pt x="82139" y="243495"/>
                </a:lnTo>
                <a:lnTo>
                  <a:pt x="65220" y="267216"/>
                </a:lnTo>
                <a:lnTo>
                  <a:pt x="39247" y="283711"/>
                </a:lnTo>
                <a:lnTo>
                  <a:pt x="6842" y="290558"/>
                </a:lnTo>
                <a:lnTo>
                  <a:pt x="4496" y="290636"/>
                </a:lnTo>
                <a:lnTo>
                  <a:pt x="2345" y="290636"/>
                </a:lnTo>
                <a:lnTo>
                  <a:pt x="0" y="290558"/>
                </a:lnTo>
                <a:lnTo>
                  <a:pt x="33034" y="295131"/>
                </a:lnTo>
                <a:lnTo>
                  <a:pt x="60479" y="309777"/>
                </a:lnTo>
                <a:lnTo>
                  <a:pt x="79530" y="332248"/>
                </a:lnTo>
                <a:lnTo>
                  <a:pt x="87384" y="360293"/>
                </a:lnTo>
                <a:lnTo>
                  <a:pt x="82139" y="388805"/>
                </a:lnTo>
                <a:lnTo>
                  <a:pt x="65220" y="412524"/>
                </a:lnTo>
                <a:lnTo>
                  <a:pt x="39247" y="429019"/>
                </a:lnTo>
                <a:lnTo>
                  <a:pt x="6842" y="435856"/>
                </a:lnTo>
                <a:lnTo>
                  <a:pt x="4496" y="435934"/>
                </a:lnTo>
                <a:lnTo>
                  <a:pt x="2345" y="435934"/>
                </a:lnTo>
                <a:lnTo>
                  <a:pt x="0" y="435856"/>
                </a:lnTo>
                <a:lnTo>
                  <a:pt x="33034" y="440438"/>
                </a:lnTo>
                <a:lnTo>
                  <a:pt x="60479" y="455086"/>
                </a:lnTo>
                <a:lnTo>
                  <a:pt x="79530" y="477557"/>
                </a:lnTo>
                <a:lnTo>
                  <a:pt x="87384" y="505611"/>
                </a:lnTo>
                <a:lnTo>
                  <a:pt x="82139" y="534123"/>
                </a:lnTo>
                <a:lnTo>
                  <a:pt x="65220" y="557842"/>
                </a:lnTo>
                <a:lnTo>
                  <a:pt x="39247" y="574337"/>
                </a:lnTo>
                <a:lnTo>
                  <a:pt x="6842" y="581174"/>
                </a:lnTo>
                <a:lnTo>
                  <a:pt x="4496" y="581252"/>
                </a:lnTo>
                <a:lnTo>
                  <a:pt x="2345" y="581252"/>
                </a:lnTo>
                <a:lnTo>
                  <a:pt x="0" y="581174"/>
                </a:lnTo>
              </a:path>
            </a:pathLst>
          </a:custGeom>
          <a:ln w="23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498453" y="2044171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466" y="0"/>
                </a:moveTo>
                <a:lnTo>
                  <a:pt x="0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498453" y="262534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466" y="0"/>
                </a:moveTo>
                <a:lnTo>
                  <a:pt x="0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054237" y="1741295"/>
            <a:ext cx="0" cy="373380"/>
          </a:xfrm>
          <a:custGeom>
            <a:avLst/>
            <a:gdLst/>
            <a:ahLst/>
            <a:cxnLst/>
            <a:rect l="l" t="t" r="r" b="b"/>
            <a:pathLst>
              <a:path w="0" h="373380">
                <a:moveTo>
                  <a:pt x="0" y="373040"/>
                </a:moveTo>
                <a:lnTo>
                  <a:pt x="0" y="0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498453" y="1741295"/>
            <a:ext cx="0" cy="302895"/>
          </a:xfrm>
          <a:custGeom>
            <a:avLst/>
            <a:gdLst/>
            <a:ahLst/>
            <a:cxnLst/>
            <a:rect l="l" t="t" r="r" b="b"/>
            <a:pathLst>
              <a:path w="0" h="302894">
                <a:moveTo>
                  <a:pt x="0" y="0"/>
                </a:moveTo>
                <a:lnTo>
                  <a:pt x="0" y="302875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054237" y="1741295"/>
            <a:ext cx="563245" cy="0"/>
          </a:xfrm>
          <a:custGeom>
            <a:avLst/>
            <a:gdLst/>
            <a:ahLst/>
            <a:cxnLst/>
            <a:rect l="l" t="t" r="r" b="b"/>
            <a:pathLst>
              <a:path w="563244" h="0">
                <a:moveTo>
                  <a:pt x="0" y="0"/>
                </a:moveTo>
                <a:lnTo>
                  <a:pt x="562953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226749" y="1741295"/>
            <a:ext cx="1271905" cy="0"/>
          </a:xfrm>
          <a:custGeom>
            <a:avLst/>
            <a:gdLst/>
            <a:ahLst/>
            <a:cxnLst/>
            <a:rect l="l" t="t" r="r" b="b"/>
            <a:pathLst>
              <a:path w="1271904" h="0">
                <a:moveTo>
                  <a:pt x="1271704" y="0"/>
                </a:moveTo>
                <a:lnTo>
                  <a:pt x="0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063034" y="2722036"/>
            <a:ext cx="0" cy="787400"/>
          </a:xfrm>
          <a:custGeom>
            <a:avLst/>
            <a:gdLst/>
            <a:ahLst/>
            <a:cxnLst/>
            <a:rect l="l" t="t" r="r" b="b"/>
            <a:pathLst>
              <a:path w="0" h="787400">
                <a:moveTo>
                  <a:pt x="0" y="787262"/>
                </a:moveTo>
                <a:lnTo>
                  <a:pt x="0" y="0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498453" y="2625346"/>
            <a:ext cx="3175" cy="884555"/>
          </a:xfrm>
          <a:custGeom>
            <a:avLst/>
            <a:gdLst/>
            <a:ahLst/>
            <a:cxnLst/>
            <a:rect l="l" t="t" r="r" b="b"/>
            <a:pathLst>
              <a:path w="3175" h="884554">
                <a:moveTo>
                  <a:pt x="0" y="0"/>
                </a:moveTo>
                <a:lnTo>
                  <a:pt x="2736" y="883953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63034" y="3509299"/>
            <a:ext cx="2438400" cy="0"/>
          </a:xfrm>
          <a:custGeom>
            <a:avLst/>
            <a:gdLst/>
            <a:ahLst/>
            <a:cxnLst/>
            <a:rect l="l" t="t" r="r" b="b"/>
            <a:pathLst>
              <a:path w="2438400" h="0">
                <a:moveTo>
                  <a:pt x="0" y="0"/>
                </a:moveTo>
                <a:lnTo>
                  <a:pt x="2438156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1709000" y="1316375"/>
            <a:ext cx="481965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10">
                <a:latin typeface="Arial"/>
                <a:cs typeface="Arial"/>
              </a:rPr>
              <a:t>Z</a:t>
            </a:r>
            <a:r>
              <a:rPr dirty="0" sz="1850" spc="-5">
                <a:latin typeface="Arial"/>
                <a:cs typeface="Arial"/>
              </a:rPr>
              <a:t>e</a:t>
            </a:r>
            <a:r>
              <a:rPr dirty="0" sz="1850" spc="-5">
                <a:latin typeface="Arial"/>
                <a:cs typeface="Arial"/>
              </a:rPr>
              <a:t>x</a:t>
            </a:r>
            <a:r>
              <a:rPr dirty="0" sz="1850" spc="-5">
                <a:latin typeface="Arial"/>
                <a:cs typeface="Arial"/>
              </a:rPr>
              <a:t>t</a:t>
            </a:r>
            <a:endParaRPr sz="185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683904" y="1691595"/>
            <a:ext cx="96904" cy="105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2662387" y="1371532"/>
            <a:ext cx="182245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725465" y="1796062"/>
            <a:ext cx="0" cy="337185"/>
          </a:xfrm>
          <a:custGeom>
            <a:avLst/>
            <a:gdLst/>
            <a:ahLst/>
            <a:cxnLst/>
            <a:rect l="l" t="t" r="r" b="b"/>
            <a:pathLst>
              <a:path w="0" h="337185">
                <a:moveTo>
                  <a:pt x="0" y="336593"/>
                </a:moveTo>
                <a:lnTo>
                  <a:pt x="0" y="0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725465" y="3067322"/>
            <a:ext cx="0" cy="442595"/>
          </a:xfrm>
          <a:custGeom>
            <a:avLst/>
            <a:gdLst/>
            <a:ahLst/>
            <a:cxnLst/>
            <a:rect l="l" t="t" r="r" b="b"/>
            <a:pathLst>
              <a:path w="0" h="442595">
                <a:moveTo>
                  <a:pt x="0" y="0"/>
                </a:moveTo>
                <a:lnTo>
                  <a:pt x="0" y="441976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809392" y="3641444"/>
            <a:ext cx="3389629" cy="58674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 indent="416559">
              <a:lnSpc>
                <a:spcPts val="2210"/>
              </a:lnSpc>
              <a:spcBef>
                <a:spcPts val="170"/>
              </a:spcBef>
            </a:pPr>
            <a:r>
              <a:rPr dirty="0" sz="1850" spc="-5">
                <a:latin typeface="Arial"/>
                <a:cs typeface="Arial"/>
              </a:rPr>
              <a:t>a) aplicar Vf con fuentes  cortocircuitadas (simular la falla)</a:t>
            </a:r>
            <a:endParaRPr sz="185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584868" y="2459836"/>
            <a:ext cx="281305" cy="280670"/>
          </a:xfrm>
          <a:custGeom>
            <a:avLst/>
            <a:gdLst/>
            <a:ahLst/>
            <a:cxnLst/>
            <a:rect l="l" t="t" r="r" b="b"/>
            <a:pathLst>
              <a:path w="281305" h="280669">
                <a:moveTo>
                  <a:pt x="140596" y="280384"/>
                </a:moveTo>
                <a:lnTo>
                  <a:pt x="185026" y="273236"/>
                </a:lnTo>
                <a:lnTo>
                  <a:pt x="223615" y="253332"/>
                </a:lnTo>
                <a:lnTo>
                  <a:pt x="254047" y="222982"/>
                </a:lnTo>
                <a:lnTo>
                  <a:pt x="274006" y="184499"/>
                </a:lnTo>
                <a:lnTo>
                  <a:pt x="281173" y="140192"/>
                </a:lnTo>
                <a:lnTo>
                  <a:pt x="274006" y="95877"/>
                </a:lnTo>
                <a:lnTo>
                  <a:pt x="254047" y="57392"/>
                </a:lnTo>
                <a:lnTo>
                  <a:pt x="223615" y="27046"/>
                </a:lnTo>
                <a:lnTo>
                  <a:pt x="185026" y="7146"/>
                </a:lnTo>
                <a:lnTo>
                  <a:pt x="140596" y="0"/>
                </a:lnTo>
                <a:lnTo>
                  <a:pt x="96157" y="7146"/>
                </a:lnTo>
                <a:lnTo>
                  <a:pt x="57562" y="27046"/>
                </a:lnTo>
                <a:lnTo>
                  <a:pt x="27127" y="57392"/>
                </a:lnTo>
                <a:lnTo>
                  <a:pt x="7167" y="95877"/>
                </a:lnTo>
                <a:lnTo>
                  <a:pt x="0" y="140192"/>
                </a:lnTo>
                <a:lnTo>
                  <a:pt x="7167" y="184499"/>
                </a:lnTo>
                <a:lnTo>
                  <a:pt x="27127" y="222982"/>
                </a:lnTo>
                <a:lnTo>
                  <a:pt x="57562" y="253332"/>
                </a:lnTo>
                <a:lnTo>
                  <a:pt x="96157" y="273236"/>
                </a:lnTo>
                <a:lnTo>
                  <a:pt x="140596" y="280384"/>
                </a:lnTo>
                <a:close/>
              </a:path>
            </a:pathLst>
          </a:custGeom>
          <a:ln w="2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725465" y="2740220"/>
            <a:ext cx="0" cy="327660"/>
          </a:xfrm>
          <a:custGeom>
            <a:avLst/>
            <a:gdLst/>
            <a:ahLst/>
            <a:cxnLst/>
            <a:rect l="l" t="t" r="r" b="b"/>
            <a:pathLst>
              <a:path w="0" h="327660">
                <a:moveTo>
                  <a:pt x="0" y="0"/>
                </a:moveTo>
                <a:lnTo>
                  <a:pt x="0" y="327102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725465" y="2132656"/>
            <a:ext cx="0" cy="327660"/>
          </a:xfrm>
          <a:custGeom>
            <a:avLst/>
            <a:gdLst/>
            <a:ahLst/>
            <a:cxnLst/>
            <a:rect l="l" t="t" r="r" b="b"/>
            <a:pathLst>
              <a:path w="0" h="327660">
                <a:moveTo>
                  <a:pt x="0" y="327180"/>
                </a:moveTo>
                <a:lnTo>
                  <a:pt x="0" y="0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725465" y="265610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6072"/>
                </a:moveTo>
                <a:lnTo>
                  <a:pt x="0" y="0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697353" y="268414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242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697353" y="250189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242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78647" y="1955491"/>
            <a:ext cx="575945" cy="0"/>
          </a:xfrm>
          <a:custGeom>
            <a:avLst/>
            <a:gdLst/>
            <a:ahLst/>
            <a:cxnLst/>
            <a:rect l="l" t="t" r="r" b="b"/>
            <a:pathLst>
              <a:path w="575944" h="0">
                <a:moveTo>
                  <a:pt x="0" y="0"/>
                </a:moveTo>
                <a:lnTo>
                  <a:pt x="575816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036283" y="1882988"/>
            <a:ext cx="218440" cy="145415"/>
          </a:xfrm>
          <a:custGeom>
            <a:avLst/>
            <a:gdLst/>
            <a:ahLst/>
            <a:cxnLst/>
            <a:rect l="l" t="t" r="r" b="b"/>
            <a:pathLst>
              <a:path w="218439" h="145414">
                <a:moveTo>
                  <a:pt x="0" y="0"/>
                </a:moveTo>
                <a:lnTo>
                  <a:pt x="0" y="145006"/>
                </a:lnTo>
                <a:lnTo>
                  <a:pt x="218167" y="7250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1550868" y="2013925"/>
            <a:ext cx="299720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solidFill>
                  <a:srgbClr val="000080"/>
                </a:solidFill>
                <a:latin typeface="Arial"/>
                <a:cs typeface="Arial"/>
              </a:rPr>
              <a:t>Ig”</a:t>
            </a:r>
            <a:endParaRPr sz="18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13162" y="1898549"/>
            <a:ext cx="382905" cy="831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7780">
              <a:lnSpc>
                <a:spcPct val="142900"/>
              </a:lnSpc>
              <a:spcBef>
                <a:spcPts val="100"/>
              </a:spcBef>
            </a:pPr>
            <a:r>
              <a:rPr dirty="0" sz="1850" spc="-5">
                <a:solidFill>
                  <a:srgbClr val="000080"/>
                </a:solidFill>
                <a:latin typeface="Arial"/>
                <a:cs typeface="Arial"/>
              </a:rPr>
              <a:t>Im”  </a:t>
            </a:r>
            <a:r>
              <a:rPr dirty="0" sz="1850" spc="-5">
                <a:latin typeface="Arial"/>
                <a:cs typeface="Arial"/>
              </a:rPr>
              <a:t>Vf</a:t>
            </a:r>
            <a:endParaRPr sz="185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091638" y="1948475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243385" y="0"/>
                </a:moveTo>
                <a:lnTo>
                  <a:pt x="0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891651" y="1875971"/>
            <a:ext cx="218440" cy="145415"/>
          </a:xfrm>
          <a:custGeom>
            <a:avLst/>
            <a:gdLst/>
            <a:ahLst/>
            <a:cxnLst/>
            <a:rect l="l" t="t" r="r" b="b"/>
            <a:pathLst>
              <a:path w="218439" h="145414">
                <a:moveTo>
                  <a:pt x="218167" y="0"/>
                </a:moveTo>
                <a:lnTo>
                  <a:pt x="0" y="72503"/>
                </a:lnTo>
                <a:lnTo>
                  <a:pt x="218167" y="145006"/>
                </a:lnTo>
                <a:lnTo>
                  <a:pt x="2181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554665" y="2794539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5">
                <a:moveTo>
                  <a:pt x="0" y="0"/>
                </a:moveTo>
                <a:lnTo>
                  <a:pt x="0" y="344292"/>
                </a:lnTo>
              </a:path>
            </a:pathLst>
          </a:custGeom>
          <a:ln w="140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491326" y="3123044"/>
            <a:ext cx="127000" cy="189865"/>
          </a:xfrm>
          <a:custGeom>
            <a:avLst/>
            <a:gdLst/>
            <a:ahLst/>
            <a:cxnLst/>
            <a:rect l="l" t="t" r="r" b="b"/>
            <a:pathLst>
              <a:path w="127000" h="189864">
                <a:moveTo>
                  <a:pt x="126677" y="0"/>
                </a:moveTo>
                <a:lnTo>
                  <a:pt x="0" y="0"/>
                </a:lnTo>
                <a:lnTo>
                  <a:pt x="63338" y="189443"/>
                </a:lnTo>
                <a:lnTo>
                  <a:pt x="12667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2165372" y="2809413"/>
            <a:ext cx="234315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solidFill>
                  <a:srgbClr val="FF0000"/>
                </a:solidFill>
                <a:latin typeface="Arial"/>
                <a:cs typeface="Arial"/>
              </a:rPr>
              <a:t>I”f</a:t>
            </a:r>
            <a:endParaRPr sz="18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691018" y="2103638"/>
            <a:ext cx="508000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latin typeface="Arial"/>
                <a:cs typeface="Arial"/>
              </a:rPr>
              <a:t>jXm”</a:t>
            </a:r>
            <a:endParaRPr sz="185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747375" y="1751040"/>
            <a:ext cx="583565" cy="87630"/>
          </a:xfrm>
          <a:custGeom>
            <a:avLst/>
            <a:gdLst/>
            <a:ahLst/>
            <a:cxnLst/>
            <a:rect l="l" t="t" r="r" b="b"/>
            <a:pathLst>
              <a:path w="583564" h="87630">
                <a:moveTo>
                  <a:pt x="0" y="87120"/>
                </a:moveTo>
                <a:lnTo>
                  <a:pt x="4529" y="54185"/>
                </a:lnTo>
                <a:lnTo>
                  <a:pt x="19231" y="26823"/>
                </a:lnTo>
                <a:lnTo>
                  <a:pt x="41813" y="7829"/>
                </a:lnTo>
                <a:lnTo>
                  <a:pt x="69985" y="0"/>
                </a:lnTo>
                <a:lnTo>
                  <a:pt x="98493" y="5228"/>
                </a:lnTo>
                <a:lnTo>
                  <a:pt x="122254" y="22096"/>
                </a:lnTo>
                <a:lnTo>
                  <a:pt x="138795" y="47991"/>
                </a:lnTo>
                <a:lnTo>
                  <a:pt x="145640" y="80299"/>
                </a:lnTo>
                <a:lnTo>
                  <a:pt x="145835" y="82637"/>
                </a:lnTo>
                <a:lnTo>
                  <a:pt x="145835" y="84781"/>
                </a:lnTo>
                <a:lnTo>
                  <a:pt x="145640" y="87120"/>
                </a:lnTo>
                <a:lnTo>
                  <a:pt x="150252" y="54185"/>
                </a:lnTo>
                <a:lnTo>
                  <a:pt x="164945" y="26823"/>
                </a:lnTo>
                <a:lnTo>
                  <a:pt x="187481" y="7829"/>
                </a:lnTo>
                <a:lnTo>
                  <a:pt x="215625" y="0"/>
                </a:lnTo>
                <a:lnTo>
                  <a:pt x="244246" y="5228"/>
                </a:lnTo>
                <a:lnTo>
                  <a:pt x="268066" y="22096"/>
                </a:lnTo>
                <a:lnTo>
                  <a:pt x="284627" y="47991"/>
                </a:lnTo>
                <a:lnTo>
                  <a:pt x="291476" y="80299"/>
                </a:lnTo>
                <a:lnTo>
                  <a:pt x="291476" y="82637"/>
                </a:lnTo>
                <a:lnTo>
                  <a:pt x="291476" y="84781"/>
                </a:lnTo>
                <a:lnTo>
                  <a:pt x="291476" y="87120"/>
                </a:lnTo>
                <a:lnTo>
                  <a:pt x="296088" y="54185"/>
                </a:lnTo>
                <a:lnTo>
                  <a:pt x="310780" y="26823"/>
                </a:lnTo>
                <a:lnTo>
                  <a:pt x="333317" y="7829"/>
                </a:lnTo>
                <a:lnTo>
                  <a:pt x="361461" y="0"/>
                </a:lnTo>
                <a:lnTo>
                  <a:pt x="390052" y="5228"/>
                </a:lnTo>
                <a:lnTo>
                  <a:pt x="413804" y="22096"/>
                </a:lnTo>
                <a:lnTo>
                  <a:pt x="430298" y="47991"/>
                </a:lnTo>
                <a:lnTo>
                  <a:pt x="437116" y="80299"/>
                </a:lnTo>
                <a:lnTo>
                  <a:pt x="437311" y="82637"/>
                </a:lnTo>
                <a:lnTo>
                  <a:pt x="437311" y="84781"/>
                </a:lnTo>
                <a:lnTo>
                  <a:pt x="437116" y="87120"/>
                </a:lnTo>
                <a:lnTo>
                  <a:pt x="441728" y="54185"/>
                </a:lnTo>
                <a:lnTo>
                  <a:pt x="456421" y="26823"/>
                </a:lnTo>
                <a:lnTo>
                  <a:pt x="478957" y="7829"/>
                </a:lnTo>
                <a:lnTo>
                  <a:pt x="507102" y="0"/>
                </a:lnTo>
                <a:lnTo>
                  <a:pt x="535723" y="5228"/>
                </a:lnTo>
                <a:lnTo>
                  <a:pt x="559542" y="22096"/>
                </a:lnTo>
                <a:lnTo>
                  <a:pt x="576104" y="47991"/>
                </a:lnTo>
                <a:lnTo>
                  <a:pt x="582952" y="80299"/>
                </a:lnTo>
                <a:lnTo>
                  <a:pt x="582952" y="82637"/>
                </a:lnTo>
                <a:lnTo>
                  <a:pt x="582952" y="84781"/>
                </a:lnTo>
                <a:lnTo>
                  <a:pt x="582952" y="87120"/>
                </a:lnTo>
              </a:path>
            </a:pathLst>
          </a:custGeom>
          <a:ln w="233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747375" y="1838161"/>
            <a:ext cx="0" cy="14604"/>
          </a:xfrm>
          <a:custGeom>
            <a:avLst/>
            <a:gdLst/>
            <a:ahLst/>
            <a:cxnLst/>
            <a:rect l="l" t="t" r="r" b="b"/>
            <a:pathLst>
              <a:path w="0" h="14605">
                <a:moveTo>
                  <a:pt x="-11729" y="7211"/>
                </a:moveTo>
                <a:lnTo>
                  <a:pt x="11729" y="7211"/>
                </a:lnTo>
              </a:path>
            </a:pathLst>
          </a:custGeom>
          <a:ln w="144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330327" y="1838161"/>
            <a:ext cx="0" cy="14604"/>
          </a:xfrm>
          <a:custGeom>
            <a:avLst/>
            <a:gdLst/>
            <a:ahLst/>
            <a:cxnLst/>
            <a:rect l="l" t="t" r="r" b="b"/>
            <a:pathLst>
              <a:path w="0" h="14605">
                <a:moveTo>
                  <a:pt x="-11729" y="7211"/>
                </a:moveTo>
                <a:lnTo>
                  <a:pt x="11729" y="7211"/>
                </a:lnTo>
              </a:path>
            </a:pathLst>
          </a:custGeom>
          <a:ln w="144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496169" y="1838161"/>
            <a:ext cx="224790" cy="0"/>
          </a:xfrm>
          <a:custGeom>
            <a:avLst/>
            <a:gdLst/>
            <a:ahLst/>
            <a:cxnLst/>
            <a:rect l="l" t="t" r="r" b="b"/>
            <a:pathLst>
              <a:path w="224789" h="0">
                <a:moveTo>
                  <a:pt x="0" y="0"/>
                </a:moveTo>
                <a:lnTo>
                  <a:pt x="224618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630991" y="1751040"/>
            <a:ext cx="583565" cy="87630"/>
          </a:xfrm>
          <a:custGeom>
            <a:avLst/>
            <a:gdLst/>
            <a:ahLst/>
            <a:cxnLst/>
            <a:rect l="l" t="t" r="r" b="b"/>
            <a:pathLst>
              <a:path w="583565" h="87630">
                <a:moveTo>
                  <a:pt x="0" y="87120"/>
                </a:moveTo>
                <a:lnTo>
                  <a:pt x="4612" y="54185"/>
                </a:lnTo>
                <a:lnTo>
                  <a:pt x="19304" y="26823"/>
                </a:lnTo>
                <a:lnTo>
                  <a:pt x="41841" y="7829"/>
                </a:lnTo>
                <a:lnTo>
                  <a:pt x="69985" y="0"/>
                </a:lnTo>
                <a:lnTo>
                  <a:pt x="98606" y="5228"/>
                </a:lnTo>
                <a:lnTo>
                  <a:pt x="122425" y="22096"/>
                </a:lnTo>
                <a:lnTo>
                  <a:pt x="138987" y="47991"/>
                </a:lnTo>
                <a:lnTo>
                  <a:pt x="145835" y="80299"/>
                </a:lnTo>
                <a:lnTo>
                  <a:pt x="145835" y="82637"/>
                </a:lnTo>
                <a:lnTo>
                  <a:pt x="145835" y="84781"/>
                </a:lnTo>
                <a:lnTo>
                  <a:pt x="145835" y="87120"/>
                </a:lnTo>
                <a:lnTo>
                  <a:pt x="150448" y="54185"/>
                </a:lnTo>
                <a:lnTo>
                  <a:pt x="165140" y="26823"/>
                </a:lnTo>
                <a:lnTo>
                  <a:pt x="187676" y="7829"/>
                </a:lnTo>
                <a:lnTo>
                  <a:pt x="215821" y="0"/>
                </a:lnTo>
                <a:lnTo>
                  <a:pt x="244411" y="5228"/>
                </a:lnTo>
                <a:lnTo>
                  <a:pt x="268163" y="22096"/>
                </a:lnTo>
                <a:lnTo>
                  <a:pt x="284658" y="47991"/>
                </a:lnTo>
                <a:lnTo>
                  <a:pt x="291476" y="80299"/>
                </a:lnTo>
                <a:lnTo>
                  <a:pt x="291671" y="82637"/>
                </a:lnTo>
                <a:lnTo>
                  <a:pt x="291671" y="84781"/>
                </a:lnTo>
                <a:lnTo>
                  <a:pt x="291476" y="87120"/>
                </a:lnTo>
                <a:lnTo>
                  <a:pt x="296088" y="54185"/>
                </a:lnTo>
                <a:lnTo>
                  <a:pt x="310780" y="26823"/>
                </a:lnTo>
                <a:lnTo>
                  <a:pt x="333317" y="7829"/>
                </a:lnTo>
                <a:lnTo>
                  <a:pt x="361461" y="0"/>
                </a:lnTo>
                <a:lnTo>
                  <a:pt x="390082" y="5228"/>
                </a:lnTo>
                <a:lnTo>
                  <a:pt x="413902" y="22096"/>
                </a:lnTo>
                <a:lnTo>
                  <a:pt x="430463" y="47991"/>
                </a:lnTo>
                <a:lnTo>
                  <a:pt x="437311" y="80299"/>
                </a:lnTo>
                <a:lnTo>
                  <a:pt x="437311" y="82637"/>
                </a:lnTo>
                <a:lnTo>
                  <a:pt x="437311" y="84781"/>
                </a:lnTo>
                <a:lnTo>
                  <a:pt x="437311" y="87120"/>
                </a:lnTo>
                <a:lnTo>
                  <a:pt x="441924" y="54185"/>
                </a:lnTo>
                <a:lnTo>
                  <a:pt x="456616" y="26823"/>
                </a:lnTo>
                <a:lnTo>
                  <a:pt x="479153" y="7829"/>
                </a:lnTo>
                <a:lnTo>
                  <a:pt x="507297" y="0"/>
                </a:lnTo>
                <a:lnTo>
                  <a:pt x="535891" y="5228"/>
                </a:lnTo>
                <a:lnTo>
                  <a:pt x="559664" y="22096"/>
                </a:lnTo>
                <a:lnTo>
                  <a:pt x="576217" y="47991"/>
                </a:lnTo>
                <a:lnTo>
                  <a:pt x="583147" y="80299"/>
                </a:lnTo>
                <a:lnTo>
                  <a:pt x="583147" y="82637"/>
                </a:lnTo>
                <a:lnTo>
                  <a:pt x="583147" y="84781"/>
                </a:lnTo>
                <a:lnTo>
                  <a:pt x="583147" y="87120"/>
                </a:lnTo>
              </a:path>
            </a:pathLst>
          </a:custGeom>
          <a:ln w="233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630991" y="1838161"/>
            <a:ext cx="0" cy="14604"/>
          </a:xfrm>
          <a:custGeom>
            <a:avLst/>
            <a:gdLst/>
            <a:ahLst/>
            <a:cxnLst/>
            <a:rect l="l" t="t" r="r" b="b"/>
            <a:pathLst>
              <a:path w="0" h="14605">
                <a:moveTo>
                  <a:pt x="-11729" y="7211"/>
                </a:moveTo>
                <a:lnTo>
                  <a:pt x="11729" y="7211"/>
                </a:lnTo>
              </a:path>
            </a:pathLst>
          </a:custGeom>
          <a:ln w="144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214139" y="1838161"/>
            <a:ext cx="0" cy="14604"/>
          </a:xfrm>
          <a:custGeom>
            <a:avLst/>
            <a:gdLst/>
            <a:ahLst/>
            <a:cxnLst/>
            <a:rect l="l" t="t" r="r" b="b"/>
            <a:pathLst>
              <a:path w="0" h="14605">
                <a:moveTo>
                  <a:pt x="-11729" y="7211"/>
                </a:moveTo>
                <a:lnTo>
                  <a:pt x="11729" y="7211"/>
                </a:lnTo>
              </a:path>
            </a:pathLst>
          </a:custGeom>
          <a:ln w="144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318598" y="1838161"/>
            <a:ext cx="286385" cy="0"/>
          </a:xfrm>
          <a:custGeom>
            <a:avLst/>
            <a:gdLst/>
            <a:ahLst/>
            <a:cxnLst/>
            <a:rect l="l" t="t" r="r" b="b"/>
            <a:pathLst>
              <a:path w="286384" h="0">
                <a:moveTo>
                  <a:pt x="0" y="0"/>
                </a:moveTo>
                <a:lnTo>
                  <a:pt x="285806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7214139" y="1838161"/>
            <a:ext cx="168910" cy="0"/>
          </a:xfrm>
          <a:custGeom>
            <a:avLst/>
            <a:gdLst/>
            <a:ahLst/>
            <a:cxnLst/>
            <a:rect l="l" t="t" r="r" b="b"/>
            <a:pathLst>
              <a:path w="168909" h="0">
                <a:moveTo>
                  <a:pt x="0" y="0"/>
                </a:moveTo>
                <a:lnTo>
                  <a:pt x="168317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085768" y="2291695"/>
            <a:ext cx="583565" cy="87630"/>
          </a:xfrm>
          <a:custGeom>
            <a:avLst/>
            <a:gdLst/>
            <a:ahLst/>
            <a:cxnLst/>
            <a:rect l="l" t="t" r="r" b="b"/>
            <a:pathLst>
              <a:path w="583565" h="87630">
                <a:moveTo>
                  <a:pt x="0" y="87198"/>
                </a:moveTo>
                <a:lnTo>
                  <a:pt x="4529" y="54327"/>
                </a:lnTo>
                <a:lnTo>
                  <a:pt x="19231" y="26979"/>
                </a:lnTo>
                <a:lnTo>
                  <a:pt x="41813" y="7940"/>
                </a:lnTo>
                <a:lnTo>
                  <a:pt x="69985" y="0"/>
                </a:lnTo>
                <a:lnTo>
                  <a:pt x="98493" y="5341"/>
                </a:lnTo>
                <a:lnTo>
                  <a:pt x="122254" y="22267"/>
                </a:lnTo>
                <a:lnTo>
                  <a:pt x="138795" y="48183"/>
                </a:lnTo>
                <a:lnTo>
                  <a:pt x="145640" y="80494"/>
                </a:lnTo>
                <a:lnTo>
                  <a:pt x="145835" y="82735"/>
                </a:lnTo>
                <a:lnTo>
                  <a:pt x="145835" y="84957"/>
                </a:lnTo>
                <a:lnTo>
                  <a:pt x="145640" y="87198"/>
                </a:lnTo>
                <a:lnTo>
                  <a:pt x="150252" y="54327"/>
                </a:lnTo>
                <a:lnTo>
                  <a:pt x="164945" y="26979"/>
                </a:lnTo>
                <a:lnTo>
                  <a:pt x="187481" y="7940"/>
                </a:lnTo>
                <a:lnTo>
                  <a:pt x="215625" y="0"/>
                </a:lnTo>
                <a:lnTo>
                  <a:pt x="244246" y="5341"/>
                </a:lnTo>
                <a:lnTo>
                  <a:pt x="268066" y="22267"/>
                </a:lnTo>
                <a:lnTo>
                  <a:pt x="284627" y="48183"/>
                </a:lnTo>
                <a:lnTo>
                  <a:pt x="291476" y="80494"/>
                </a:lnTo>
                <a:lnTo>
                  <a:pt x="291476" y="82735"/>
                </a:lnTo>
                <a:lnTo>
                  <a:pt x="291476" y="84957"/>
                </a:lnTo>
                <a:lnTo>
                  <a:pt x="291476" y="87198"/>
                </a:lnTo>
                <a:lnTo>
                  <a:pt x="296088" y="54327"/>
                </a:lnTo>
                <a:lnTo>
                  <a:pt x="310780" y="26979"/>
                </a:lnTo>
                <a:lnTo>
                  <a:pt x="333317" y="7940"/>
                </a:lnTo>
                <a:lnTo>
                  <a:pt x="361461" y="0"/>
                </a:lnTo>
                <a:lnTo>
                  <a:pt x="390052" y="5341"/>
                </a:lnTo>
                <a:lnTo>
                  <a:pt x="413804" y="22267"/>
                </a:lnTo>
                <a:lnTo>
                  <a:pt x="430298" y="48183"/>
                </a:lnTo>
                <a:lnTo>
                  <a:pt x="437116" y="80494"/>
                </a:lnTo>
                <a:lnTo>
                  <a:pt x="437311" y="82735"/>
                </a:lnTo>
                <a:lnTo>
                  <a:pt x="437311" y="84957"/>
                </a:lnTo>
                <a:lnTo>
                  <a:pt x="437116" y="87198"/>
                </a:lnTo>
                <a:lnTo>
                  <a:pt x="441728" y="54327"/>
                </a:lnTo>
                <a:lnTo>
                  <a:pt x="456421" y="26979"/>
                </a:lnTo>
                <a:lnTo>
                  <a:pt x="478957" y="7940"/>
                </a:lnTo>
                <a:lnTo>
                  <a:pt x="507102" y="0"/>
                </a:lnTo>
                <a:lnTo>
                  <a:pt x="535723" y="5341"/>
                </a:lnTo>
                <a:lnTo>
                  <a:pt x="559542" y="22267"/>
                </a:lnTo>
                <a:lnTo>
                  <a:pt x="576104" y="48183"/>
                </a:lnTo>
                <a:lnTo>
                  <a:pt x="582952" y="80494"/>
                </a:lnTo>
                <a:lnTo>
                  <a:pt x="582952" y="82735"/>
                </a:lnTo>
                <a:lnTo>
                  <a:pt x="582952" y="84957"/>
                </a:lnTo>
                <a:lnTo>
                  <a:pt x="582952" y="87198"/>
                </a:lnTo>
              </a:path>
            </a:pathLst>
          </a:custGeom>
          <a:ln w="233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085768" y="2378893"/>
            <a:ext cx="0" cy="14604"/>
          </a:xfrm>
          <a:custGeom>
            <a:avLst/>
            <a:gdLst/>
            <a:ahLst/>
            <a:cxnLst/>
            <a:rect l="l" t="t" r="r" b="b"/>
            <a:pathLst>
              <a:path w="0" h="14605">
                <a:moveTo>
                  <a:pt x="-11729" y="7260"/>
                </a:moveTo>
                <a:lnTo>
                  <a:pt x="11729" y="7260"/>
                </a:lnTo>
              </a:path>
            </a:pathLst>
          </a:custGeom>
          <a:ln w="14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668721" y="2378893"/>
            <a:ext cx="0" cy="14604"/>
          </a:xfrm>
          <a:custGeom>
            <a:avLst/>
            <a:gdLst/>
            <a:ahLst/>
            <a:cxnLst/>
            <a:rect l="l" t="t" r="r" b="b"/>
            <a:pathLst>
              <a:path w="0" h="14605">
                <a:moveTo>
                  <a:pt x="-11729" y="7260"/>
                </a:moveTo>
                <a:lnTo>
                  <a:pt x="11729" y="7260"/>
                </a:lnTo>
              </a:path>
            </a:pathLst>
          </a:custGeom>
          <a:ln w="145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496169" y="2378893"/>
            <a:ext cx="563245" cy="0"/>
          </a:xfrm>
          <a:custGeom>
            <a:avLst/>
            <a:gdLst/>
            <a:ahLst/>
            <a:cxnLst/>
            <a:rect l="l" t="t" r="r" b="b"/>
            <a:pathLst>
              <a:path w="563245" h="0">
                <a:moveTo>
                  <a:pt x="0" y="0"/>
                </a:moveTo>
                <a:lnTo>
                  <a:pt x="563012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668721" y="2378893"/>
            <a:ext cx="711835" cy="0"/>
          </a:xfrm>
          <a:custGeom>
            <a:avLst/>
            <a:gdLst/>
            <a:ahLst/>
            <a:cxnLst/>
            <a:rect l="l" t="t" r="r" b="b"/>
            <a:pathLst>
              <a:path w="711834" h="0">
                <a:moveTo>
                  <a:pt x="711584" y="0"/>
                </a:moveTo>
                <a:lnTo>
                  <a:pt x="0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131775" y="2777505"/>
            <a:ext cx="281305" cy="280670"/>
          </a:xfrm>
          <a:custGeom>
            <a:avLst/>
            <a:gdLst/>
            <a:ahLst/>
            <a:cxnLst/>
            <a:rect l="l" t="t" r="r" b="b"/>
            <a:pathLst>
              <a:path w="281304" h="280669">
                <a:moveTo>
                  <a:pt x="140753" y="0"/>
                </a:moveTo>
                <a:lnTo>
                  <a:pt x="96237" y="7148"/>
                </a:lnTo>
                <a:lnTo>
                  <a:pt x="57596" y="27052"/>
                </a:lnTo>
                <a:lnTo>
                  <a:pt x="27137" y="57401"/>
                </a:lnTo>
                <a:lnTo>
                  <a:pt x="7169" y="95884"/>
                </a:lnTo>
                <a:lnTo>
                  <a:pt x="0" y="140192"/>
                </a:lnTo>
                <a:lnTo>
                  <a:pt x="7169" y="184506"/>
                </a:lnTo>
                <a:lnTo>
                  <a:pt x="27137" y="222991"/>
                </a:lnTo>
                <a:lnTo>
                  <a:pt x="57596" y="253337"/>
                </a:lnTo>
                <a:lnTo>
                  <a:pt x="96237" y="273238"/>
                </a:lnTo>
                <a:lnTo>
                  <a:pt x="140753" y="280384"/>
                </a:lnTo>
                <a:lnTo>
                  <a:pt x="185173" y="273238"/>
                </a:lnTo>
                <a:lnTo>
                  <a:pt x="223756" y="253337"/>
                </a:lnTo>
                <a:lnTo>
                  <a:pt x="254185" y="222991"/>
                </a:lnTo>
                <a:lnTo>
                  <a:pt x="274143" y="184506"/>
                </a:lnTo>
                <a:lnTo>
                  <a:pt x="281310" y="140192"/>
                </a:lnTo>
                <a:lnTo>
                  <a:pt x="274143" y="95884"/>
                </a:lnTo>
                <a:lnTo>
                  <a:pt x="254185" y="57401"/>
                </a:lnTo>
                <a:lnTo>
                  <a:pt x="223756" y="27052"/>
                </a:lnTo>
                <a:lnTo>
                  <a:pt x="185173" y="7148"/>
                </a:lnTo>
                <a:lnTo>
                  <a:pt x="140753" y="0"/>
                </a:lnTo>
                <a:close/>
              </a:path>
            </a:pathLst>
          </a:custGeom>
          <a:ln w="2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272528" y="2450403"/>
            <a:ext cx="0" cy="327660"/>
          </a:xfrm>
          <a:custGeom>
            <a:avLst/>
            <a:gdLst/>
            <a:ahLst/>
            <a:cxnLst/>
            <a:rect l="l" t="t" r="r" b="b"/>
            <a:pathLst>
              <a:path w="0" h="327660">
                <a:moveTo>
                  <a:pt x="0" y="327102"/>
                </a:moveTo>
                <a:lnTo>
                  <a:pt x="0" y="0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272528" y="3057889"/>
            <a:ext cx="0" cy="327660"/>
          </a:xfrm>
          <a:custGeom>
            <a:avLst/>
            <a:gdLst/>
            <a:ahLst/>
            <a:cxnLst/>
            <a:rect l="l" t="t" r="r" b="b"/>
            <a:pathLst>
              <a:path w="0" h="327660">
                <a:moveTo>
                  <a:pt x="0" y="0"/>
                </a:moveTo>
                <a:lnTo>
                  <a:pt x="0" y="327102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272528" y="280555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072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244378" y="283357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56301" y="0"/>
                </a:moveTo>
                <a:lnTo>
                  <a:pt x="0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4838156" y="2741275"/>
            <a:ext cx="247650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latin typeface="Arial"/>
                <a:cs typeface="Arial"/>
              </a:rPr>
              <a:t>V</a:t>
            </a:r>
            <a:r>
              <a:rPr dirty="0" sz="1850" spc="-5">
                <a:latin typeface="Arial"/>
                <a:cs typeface="Arial"/>
              </a:rPr>
              <a:t>f</a:t>
            </a:r>
            <a:endParaRPr sz="185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5272528" y="2169492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5">
                <a:moveTo>
                  <a:pt x="0" y="280910"/>
                </a:moveTo>
                <a:lnTo>
                  <a:pt x="0" y="0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272528" y="3384991"/>
            <a:ext cx="0" cy="111125"/>
          </a:xfrm>
          <a:custGeom>
            <a:avLst/>
            <a:gdLst/>
            <a:ahLst/>
            <a:cxnLst/>
            <a:rect l="l" t="t" r="r" b="b"/>
            <a:pathLst>
              <a:path w="0" h="111125">
                <a:moveTo>
                  <a:pt x="0" y="0"/>
                </a:moveTo>
                <a:lnTo>
                  <a:pt x="0" y="110508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496169" y="1838161"/>
            <a:ext cx="0" cy="541020"/>
          </a:xfrm>
          <a:custGeom>
            <a:avLst/>
            <a:gdLst/>
            <a:ahLst/>
            <a:cxnLst/>
            <a:rect l="l" t="t" r="r" b="b"/>
            <a:pathLst>
              <a:path w="0" h="541019">
                <a:moveTo>
                  <a:pt x="0" y="0"/>
                </a:moveTo>
                <a:lnTo>
                  <a:pt x="0" y="540732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272528" y="2169492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4" h="0">
                <a:moveTo>
                  <a:pt x="0" y="0"/>
                </a:moveTo>
                <a:lnTo>
                  <a:pt x="223640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382456" y="1838161"/>
            <a:ext cx="0" cy="541020"/>
          </a:xfrm>
          <a:custGeom>
            <a:avLst/>
            <a:gdLst/>
            <a:ahLst/>
            <a:cxnLst/>
            <a:rect l="l" t="t" r="r" b="b"/>
            <a:pathLst>
              <a:path w="0" h="541019">
                <a:moveTo>
                  <a:pt x="0" y="0"/>
                </a:moveTo>
                <a:lnTo>
                  <a:pt x="0" y="540732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382456" y="2169492"/>
            <a:ext cx="330835" cy="0"/>
          </a:xfrm>
          <a:custGeom>
            <a:avLst/>
            <a:gdLst/>
            <a:ahLst/>
            <a:cxnLst/>
            <a:rect l="l" t="t" r="r" b="b"/>
            <a:pathLst>
              <a:path w="330834" h="0">
                <a:moveTo>
                  <a:pt x="0" y="0"/>
                </a:moveTo>
                <a:lnTo>
                  <a:pt x="330378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338666" y="2092116"/>
            <a:ext cx="96963" cy="1050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7483532" y="1827405"/>
            <a:ext cx="182245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5272528" y="3495500"/>
            <a:ext cx="2438400" cy="0"/>
          </a:xfrm>
          <a:custGeom>
            <a:avLst/>
            <a:gdLst/>
            <a:ahLst/>
            <a:cxnLst/>
            <a:rect l="l" t="t" r="r" b="b"/>
            <a:pathLst>
              <a:path w="2438400" h="0">
                <a:moveTo>
                  <a:pt x="0" y="0"/>
                </a:moveTo>
                <a:lnTo>
                  <a:pt x="2438156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7715572" y="2683348"/>
            <a:ext cx="135890" cy="271145"/>
          </a:xfrm>
          <a:custGeom>
            <a:avLst/>
            <a:gdLst/>
            <a:ahLst/>
            <a:cxnLst/>
            <a:rect l="l" t="t" r="r" b="b"/>
            <a:pathLst>
              <a:path w="135890" h="271144">
                <a:moveTo>
                  <a:pt x="0" y="0"/>
                </a:moveTo>
                <a:lnTo>
                  <a:pt x="135670" y="270717"/>
                </a:lnTo>
              </a:path>
            </a:pathLst>
          </a:custGeom>
          <a:ln w="234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715572" y="2954065"/>
            <a:ext cx="0" cy="541655"/>
          </a:xfrm>
          <a:custGeom>
            <a:avLst/>
            <a:gdLst/>
            <a:ahLst/>
            <a:cxnLst/>
            <a:rect l="l" t="t" r="r" b="b"/>
            <a:pathLst>
              <a:path w="0" h="541654">
                <a:moveTo>
                  <a:pt x="0" y="0"/>
                </a:moveTo>
                <a:lnTo>
                  <a:pt x="0" y="541434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715572" y="2142011"/>
            <a:ext cx="0" cy="541655"/>
          </a:xfrm>
          <a:custGeom>
            <a:avLst/>
            <a:gdLst/>
            <a:ahLst/>
            <a:cxnLst/>
            <a:rect l="l" t="t" r="r" b="b"/>
            <a:pathLst>
              <a:path w="0" h="541655">
                <a:moveTo>
                  <a:pt x="0" y="0"/>
                </a:moveTo>
                <a:lnTo>
                  <a:pt x="0" y="541337"/>
                </a:lnTo>
              </a:path>
            </a:pathLst>
          </a:custGeom>
          <a:ln w="234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952053" y="3329756"/>
            <a:ext cx="375920" cy="0"/>
          </a:xfrm>
          <a:custGeom>
            <a:avLst/>
            <a:gdLst/>
            <a:ahLst/>
            <a:cxnLst/>
            <a:rect l="l" t="t" r="r" b="b"/>
            <a:pathLst>
              <a:path w="375920" h="0">
                <a:moveTo>
                  <a:pt x="375341" y="0"/>
                </a:moveTo>
                <a:lnTo>
                  <a:pt x="0" y="0"/>
                </a:lnTo>
              </a:path>
            </a:pathLst>
          </a:custGeom>
          <a:ln w="140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777871" y="3266608"/>
            <a:ext cx="190500" cy="126364"/>
          </a:xfrm>
          <a:custGeom>
            <a:avLst/>
            <a:gdLst/>
            <a:ahLst/>
            <a:cxnLst/>
            <a:rect l="l" t="t" r="r" b="b"/>
            <a:pathLst>
              <a:path w="190500" h="126364">
                <a:moveTo>
                  <a:pt x="190016" y="0"/>
                </a:moveTo>
                <a:lnTo>
                  <a:pt x="0" y="63147"/>
                </a:lnTo>
                <a:lnTo>
                  <a:pt x="190016" y="126295"/>
                </a:lnTo>
                <a:lnTo>
                  <a:pt x="1900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 txBox="1"/>
          <p:nvPr/>
        </p:nvSpPr>
        <p:spPr>
          <a:xfrm>
            <a:off x="5989008" y="2959973"/>
            <a:ext cx="234315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solidFill>
                  <a:srgbClr val="FF0000"/>
                </a:solidFill>
                <a:latin typeface="Arial"/>
                <a:cs typeface="Arial"/>
              </a:rPr>
              <a:t>I”f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829292" y="1413046"/>
            <a:ext cx="1404620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34719" algn="l"/>
              </a:tabLst>
            </a:pPr>
            <a:r>
              <a:rPr dirty="0" sz="1850" spc="-5">
                <a:latin typeface="Arial"/>
                <a:cs typeface="Arial"/>
              </a:rPr>
              <a:t>jXg”</a:t>
            </a:r>
            <a:r>
              <a:rPr dirty="0" sz="1850" spc="-5">
                <a:latin typeface="Arial"/>
                <a:cs typeface="Arial"/>
              </a:rPr>
              <a:t>	</a:t>
            </a:r>
            <a:r>
              <a:rPr dirty="0" sz="1850" spc="-10">
                <a:latin typeface="Arial"/>
                <a:cs typeface="Arial"/>
              </a:rPr>
              <a:t>Z</a:t>
            </a:r>
            <a:r>
              <a:rPr dirty="0" sz="1850" spc="-5">
                <a:latin typeface="Arial"/>
                <a:cs typeface="Arial"/>
              </a:rPr>
              <a:t>e</a:t>
            </a:r>
            <a:r>
              <a:rPr dirty="0" sz="1850" spc="-5">
                <a:latin typeface="Arial"/>
                <a:cs typeface="Arial"/>
              </a:rPr>
              <a:t>x</a:t>
            </a:r>
            <a:r>
              <a:rPr dirty="0" sz="1850" spc="-5">
                <a:latin typeface="Arial"/>
                <a:cs typeface="Arial"/>
              </a:rPr>
              <a:t>t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5717856" y="1948475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385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943060" y="1875971"/>
            <a:ext cx="218440" cy="145415"/>
          </a:xfrm>
          <a:custGeom>
            <a:avLst/>
            <a:gdLst/>
            <a:ahLst/>
            <a:cxnLst/>
            <a:rect l="l" t="t" r="r" b="b"/>
            <a:pathLst>
              <a:path w="218439" h="145414">
                <a:moveTo>
                  <a:pt x="0" y="0"/>
                </a:moveTo>
                <a:lnTo>
                  <a:pt x="0" y="145006"/>
                </a:lnTo>
                <a:lnTo>
                  <a:pt x="218167" y="7250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 txBox="1"/>
          <p:nvPr/>
        </p:nvSpPr>
        <p:spPr>
          <a:xfrm>
            <a:off x="5623831" y="1910238"/>
            <a:ext cx="299720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solidFill>
                  <a:srgbClr val="000080"/>
                </a:solidFill>
                <a:latin typeface="Arial"/>
                <a:cs typeface="Arial"/>
              </a:rPr>
              <a:t>Ig”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240017" y="1965590"/>
            <a:ext cx="934719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latin typeface="Arial"/>
                <a:cs typeface="Arial"/>
              </a:rPr>
              <a:t>jXm”</a:t>
            </a:r>
            <a:r>
              <a:rPr dirty="0" sz="1850" spc="110">
                <a:latin typeface="Arial"/>
                <a:cs typeface="Arial"/>
              </a:rPr>
              <a:t> </a:t>
            </a:r>
            <a:r>
              <a:rPr dirty="0" sz="1850" spc="-5">
                <a:solidFill>
                  <a:srgbClr val="000080"/>
                </a:solidFill>
                <a:latin typeface="Arial"/>
                <a:cs typeface="Arial"/>
              </a:rPr>
              <a:t>Im”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6881610" y="2280001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 h="0">
                <a:moveTo>
                  <a:pt x="0" y="0"/>
                </a:moveTo>
                <a:lnTo>
                  <a:pt x="243385" y="0"/>
                </a:lnTo>
              </a:path>
            </a:pathLst>
          </a:custGeom>
          <a:ln w="23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7106815" y="2207498"/>
            <a:ext cx="218440" cy="145415"/>
          </a:xfrm>
          <a:custGeom>
            <a:avLst/>
            <a:gdLst/>
            <a:ahLst/>
            <a:cxnLst/>
            <a:rect l="l" t="t" r="r" b="b"/>
            <a:pathLst>
              <a:path w="218440" h="145414">
                <a:moveTo>
                  <a:pt x="0" y="0"/>
                </a:moveTo>
                <a:lnTo>
                  <a:pt x="0" y="145064"/>
                </a:lnTo>
                <a:lnTo>
                  <a:pt x="218167" y="7250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7590271" y="2655070"/>
            <a:ext cx="245119" cy="323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 txBox="1"/>
          <p:nvPr/>
        </p:nvSpPr>
        <p:spPr>
          <a:xfrm>
            <a:off x="7871384" y="2656104"/>
            <a:ext cx="182245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solidFill>
                  <a:srgbClr val="000080"/>
                </a:solidFill>
                <a:latin typeface="Arial"/>
                <a:cs typeface="Arial"/>
              </a:rPr>
              <a:t>S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607215" y="3740337"/>
            <a:ext cx="1995170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5">
                <a:latin typeface="Arial"/>
                <a:cs typeface="Arial"/>
              </a:rPr>
              <a:t>b) Red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-5">
                <a:latin typeface="Arial"/>
                <a:cs typeface="Arial"/>
              </a:rPr>
              <a:t>equivalente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145097"/>
            <a:ext cx="608330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000FF"/>
                </a:solidFill>
              </a:rPr>
              <a:t>Cálculo </a:t>
            </a:r>
            <a:r>
              <a:rPr dirty="0">
                <a:solidFill>
                  <a:srgbClr val="0000FF"/>
                </a:solidFill>
              </a:rPr>
              <a:t>de </a:t>
            </a:r>
            <a:r>
              <a:rPr dirty="0" spc="-5">
                <a:solidFill>
                  <a:srgbClr val="0000FF"/>
                </a:solidFill>
              </a:rPr>
              <a:t>fallas </a:t>
            </a:r>
            <a:r>
              <a:rPr dirty="0">
                <a:solidFill>
                  <a:srgbClr val="0000FF"/>
                </a:solidFill>
              </a:rPr>
              <a:t>usando</a:t>
            </a:r>
            <a:r>
              <a:rPr dirty="0" spc="-16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matriz  impedancia de barra</a:t>
            </a:r>
            <a:r>
              <a:rPr dirty="0" spc="-65">
                <a:solidFill>
                  <a:srgbClr val="0000FF"/>
                </a:solidFill>
              </a:rPr>
              <a:t> </a:t>
            </a:r>
            <a:r>
              <a:rPr dirty="0">
                <a:solidFill>
                  <a:srgbClr val="0000FF"/>
                </a:solidFill>
              </a:rPr>
              <a:t>(Z</a:t>
            </a:r>
            <a:r>
              <a:rPr dirty="0" sz="2000">
                <a:solidFill>
                  <a:srgbClr val="0000FF"/>
                </a:solidFill>
              </a:rPr>
              <a:t>barra</a:t>
            </a:r>
            <a:r>
              <a:rPr dirty="0">
                <a:solidFill>
                  <a:srgbClr val="0000FF"/>
                </a:solidFill>
              </a:rPr>
              <a:t>)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6496050" y="74676"/>
            <a:ext cx="1428750" cy="1906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43200" y="4114736"/>
            <a:ext cx="3332479" cy="2313305"/>
          </a:xfrm>
          <a:custGeom>
            <a:avLst/>
            <a:gdLst/>
            <a:ahLst/>
            <a:cxnLst/>
            <a:rect l="l" t="t" r="r" b="b"/>
            <a:pathLst>
              <a:path w="3332479" h="2313304">
                <a:moveTo>
                  <a:pt x="0" y="2313051"/>
                </a:moveTo>
                <a:lnTo>
                  <a:pt x="3332226" y="2313051"/>
                </a:lnTo>
                <a:lnTo>
                  <a:pt x="3332226" y="0"/>
                </a:lnTo>
                <a:lnTo>
                  <a:pt x="0" y="0"/>
                </a:lnTo>
                <a:lnTo>
                  <a:pt x="0" y="2313051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62057" y="5444806"/>
            <a:ext cx="521970" cy="621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24928" sz="5850" spc="-30">
                <a:latin typeface="Times New Roman"/>
                <a:cs typeface="Times New Roman"/>
              </a:rPr>
              <a:t>]</a:t>
            </a:r>
            <a:r>
              <a:rPr dirty="0" sz="2250" spc="-20">
                <a:latin typeface="Symbol"/>
                <a:cs typeface="Symbol"/>
              </a:rPr>
              <a:t></a:t>
            </a:r>
            <a:r>
              <a:rPr dirty="0" sz="2250" spc="-20">
                <a:latin typeface="Times New Roman"/>
                <a:cs typeface="Times New Roman"/>
              </a:rPr>
              <a:t>1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3480" y="3923396"/>
            <a:ext cx="3296285" cy="1543685"/>
          </a:xfrm>
          <a:prstGeom prst="rect">
            <a:avLst/>
          </a:prstGeom>
        </p:spPr>
        <p:txBody>
          <a:bodyPr wrap="square" lIns="0" tIns="1771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95"/>
              </a:spcBef>
            </a:pPr>
            <a:r>
              <a:rPr dirty="0" sz="3900" spc="110">
                <a:latin typeface="Times New Roman"/>
                <a:cs typeface="Times New Roman"/>
              </a:rPr>
              <a:t>[</a:t>
            </a:r>
            <a:r>
              <a:rPr dirty="0" sz="3900" spc="110" i="1">
                <a:latin typeface="Times New Roman"/>
                <a:cs typeface="Times New Roman"/>
              </a:rPr>
              <a:t>I</a:t>
            </a:r>
            <a:r>
              <a:rPr dirty="0" sz="3900" spc="-530" i="1">
                <a:latin typeface="Times New Roman"/>
                <a:cs typeface="Times New Roman"/>
              </a:rPr>
              <a:t> </a:t>
            </a:r>
            <a:r>
              <a:rPr dirty="0" sz="3900">
                <a:latin typeface="Times New Roman"/>
                <a:cs typeface="Times New Roman"/>
              </a:rPr>
              <a:t>]</a:t>
            </a:r>
            <a:r>
              <a:rPr dirty="0" sz="3900" spc="-285">
                <a:latin typeface="Times New Roman"/>
                <a:cs typeface="Times New Roman"/>
              </a:rPr>
              <a:t> </a:t>
            </a:r>
            <a:r>
              <a:rPr dirty="0" sz="3900" spc="5">
                <a:latin typeface="Symbol"/>
                <a:cs typeface="Symbol"/>
              </a:rPr>
              <a:t></a:t>
            </a:r>
            <a:r>
              <a:rPr dirty="0" sz="3900" spc="-400">
                <a:latin typeface="Times New Roman"/>
                <a:cs typeface="Times New Roman"/>
              </a:rPr>
              <a:t> </a:t>
            </a:r>
            <a:r>
              <a:rPr dirty="0" sz="3900" spc="-65">
                <a:latin typeface="Times New Roman"/>
                <a:cs typeface="Times New Roman"/>
              </a:rPr>
              <a:t>[</a:t>
            </a:r>
            <a:r>
              <a:rPr dirty="0" sz="3900" spc="-65" i="1">
                <a:latin typeface="Times New Roman"/>
                <a:cs typeface="Times New Roman"/>
              </a:rPr>
              <a:t>Y</a:t>
            </a:r>
            <a:r>
              <a:rPr dirty="0" baseline="-24691" sz="3375" spc="-97" i="1">
                <a:latin typeface="Times New Roman"/>
                <a:cs typeface="Times New Roman"/>
              </a:rPr>
              <a:t>barra</a:t>
            </a:r>
            <a:r>
              <a:rPr dirty="0" baseline="-24691" sz="3375" spc="-135" i="1">
                <a:latin typeface="Times New Roman"/>
                <a:cs typeface="Times New Roman"/>
              </a:rPr>
              <a:t> </a:t>
            </a:r>
            <a:r>
              <a:rPr dirty="0" sz="3900" spc="50">
                <a:latin typeface="Times New Roman"/>
                <a:cs typeface="Times New Roman"/>
              </a:rPr>
              <a:t>]</a:t>
            </a:r>
            <a:r>
              <a:rPr dirty="0" sz="3900" spc="50">
                <a:latin typeface="Symbol"/>
                <a:cs typeface="Symbol"/>
              </a:rPr>
              <a:t></a:t>
            </a:r>
            <a:r>
              <a:rPr dirty="0" sz="3900" spc="50">
                <a:latin typeface="Times New Roman"/>
                <a:cs typeface="Times New Roman"/>
              </a:rPr>
              <a:t>[</a:t>
            </a:r>
            <a:r>
              <a:rPr dirty="0" sz="3900" spc="50" i="1">
                <a:latin typeface="Times New Roman"/>
                <a:cs typeface="Times New Roman"/>
              </a:rPr>
              <a:t>V</a:t>
            </a:r>
            <a:r>
              <a:rPr dirty="0" sz="3900" spc="-409" i="1">
                <a:latin typeface="Times New Roman"/>
                <a:cs typeface="Times New Roman"/>
              </a:rPr>
              <a:t> </a:t>
            </a:r>
            <a:r>
              <a:rPr dirty="0" sz="3900">
                <a:latin typeface="Times New Roman"/>
                <a:cs typeface="Times New Roman"/>
              </a:rPr>
              <a:t>]</a:t>
            </a:r>
            <a:endParaRPr sz="39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1295"/>
              </a:spcBef>
            </a:pPr>
            <a:r>
              <a:rPr dirty="0" sz="3900" spc="-130">
                <a:latin typeface="Times New Roman"/>
                <a:cs typeface="Times New Roman"/>
              </a:rPr>
              <a:t>[</a:t>
            </a:r>
            <a:r>
              <a:rPr dirty="0" sz="3900" spc="-130" i="1">
                <a:latin typeface="Times New Roman"/>
                <a:cs typeface="Times New Roman"/>
              </a:rPr>
              <a:t>V</a:t>
            </a:r>
            <a:r>
              <a:rPr dirty="0" sz="3900" spc="-409" i="1">
                <a:latin typeface="Times New Roman"/>
                <a:cs typeface="Times New Roman"/>
              </a:rPr>
              <a:t> </a:t>
            </a:r>
            <a:r>
              <a:rPr dirty="0" sz="3900">
                <a:latin typeface="Times New Roman"/>
                <a:cs typeface="Times New Roman"/>
              </a:rPr>
              <a:t>]</a:t>
            </a:r>
            <a:r>
              <a:rPr dirty="0" sz="3900" spc="-280">
                <a:latin typeface="Times New Roman"/>
                <a:cs typeface="Times New Roman"/>
              </a:rPr>
              <a:t> </a:t>
            </a:r>
            <a:r>
              <a:rPr dirty="0" sz="3900" spc="5">
                <a:latin typeface="Symbol"/>
                <a:cs typeface="Symbol"/>
              </a:rPr>
              <a:t></a:t>
            </a:r>
            <a:r>
              <a:rPr dirty="0" sz="3900" spc="-409">
                <a:latin typeface="Times New Roman"/>
                <a:cs typeface="Times New Roman"/>
              </a:rPr>
              <a:t> </a:t>
            </a:r>
            <a:r>
              <a:rPr dirty="0" sz="3900" spc="40">
                <a:latin typeface="Times New Roman"/>
                <a:cs typeface="Times New Roman"/>
              </a:rPr>
              <a:t>[</a:t>
            </a:r>
            <a:r>
              <a:rPr dirty="0" sz="3900" spc="40" i="1">
                <a:latin typeface="Times New Roman"/>
                <a:cs typeface="Times New Roman"/>
              </a:rPr>
              <a:t>Z</a:t>
            </a:r>
            <a:r>
              <a:rPr dirty="0" baseline="-24691" sz="3375" spc="60" i="1">
                <a:latin typeface="Times New Roman"/>
                <a:cs typeface="Times New Roman"/>
              </a:rPr>
              <a:t>barra</a:t>
            </a:r>
            <a:r>
              <a:rPr dirty="0" baseline="-24691" sz="3375" spc="-135" i="1">
                <a:latin typeface="Times New Roman"/>
                <a:cs typeface="Times New Roman"/>
              </a:rPr>
              <a:t> </a:t>
            </a:r>
            <a:r>
              <a:rPr dirty="0" sz="3900" spc="170">
                <a:latin typeface="Times New Roman"/>
                <a:cs typeface="Times New Roman"/>
              </a:rPr>
              <a:t>]</a:t>
            </a:r>
            <a:r>
              <a:rPr dirty="0" sz="3900" spc="170">
                <a:latin typeface="Symbol"/>
                <a:cs typeface="Symbol"/>
              </a:rPr>
              <a:t></a:t>
            </a:r>
            <a:r>
              <a:rPr dirty="0" sz="3900" spc="170">
                <a:latin typeface="Times New Roman"/>
                <a:cs typeface="Times New Roman"/>
              </a:rPr>
              <a:t>[</a:t>
            </a:r>
            <a:r>
              <a:rPr dirty="0" sz="3900" spc="170" i="1">
                <a:latin typeface="Times New Roman"/>
                <a:cs typeface="Times New Roman"/>
              </a:rPr>
              <a:t>I</a:t>
            </a:r>
            <a:r>
              <a:rPr dirty="0" sz="3900" spc="-540" i="1">
                <a:latin typeface="Times New Roman"/>
                <a:cs typeface="Times New Roman"/>
              </a:rPr>
              <a:t> </a:t>
            </a:r>
            <a:r>
              <a:rPr dirty="0" sz="3900">
                <a:latin typeface="Times New Roman"/>
                <a:cs typeface="Times New Roman"/>
              </a:rPr>
              <a:t>]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00064" y="5794173"/>
            <a:ext cx="2562225" cy="621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1139825" algn="l"/>
              </a:tabLst>
            </a:pPr>
            <a:r>
              <a:rPr dirty="0" baseline="14245" sz="5850" spc="30" i="1">
                <a:latin typeface="Times New Roman"/>
                <a:cs typeface="Times New Roman"/>
              </a:rPr>
              <a:t>Z</a:t>
            </a:r>
            <a:r>
              <a:rPr dirty="0" sz="2250" spc="20" i="1">
                <a:latin typeface="Times New Roman"/>
                <a:cs typeface="Times New Roman"/>
              </a:rPr>
              <a:t>barra	</a:t>
            </a:r>
            <a:r>
              <a:rPr dirty="0" baseline="14245" sz="5850" spc="7">
                <a:latin typeface="Symbol"/>
                <a:cs typeface="Symbol"/>
              </a:rPr>
              <a:t></a:t>
            </a:r>
            <a:r>
              <a:rPr dirty="0" baseline="14245" sz="5850" spc="-675">
                <a:latin typeface="Times New Roman"/>
                <a:cs typeface="Times New Roman"/>
              </a:rPr>
              <a:t> </a:t>
            </a:r>
            <a:r>
              <a:rPr dirty="0" baseline="14245" sz="5850" spc="-97">
                <a:latin typeface="Times New Roman"/>
                <a:cs typeface="Times New Roman"/>
              </a:rPr>
              <a:t>[</a:t>
            </a:r>
            <a:r>
              <a:rPr dirty="0" baseline="14245" sz="5850" spc="-97" i="1">
                <a:latin typeface="Times New Roman"/>
                <a:cs typeface="Times New Roman"/>
              </a:rPr>
              <a:t>Y</a:t>
            </a:r>
            <a:r>
              <a:rPr dirty="0" sz="2250" spc="-65" i="1">
                <a:latin typeface="Times New Roman"/>
                <a:cs typeface="Times New Roman"/>
              </a:rPr>
              <a:t>barra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2007298"/>
            <a:ext cx="8609330" cy="1855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Uno de los aspectos fundamentales para el análisis de  funcionamiento de </a:t>
            </a:r>
            <a:r>
              <a:rPr dirty="0" sz="2400" spc="-5">
                <a:latin typeface="Arial"/>
                <a:cs typeface="Arial"/>
              </a:rPr>
              <a:t>sistemas </a:t>
            </a:r>
            <a:r>
              <a:rPr dirty="0" sz="2400">
                <a:latin typeface="Arial"/>
                <a:cs typeface="Arial"/>
              </a:rPr>
              <a:t>eléctricos de potencia (SEP), es  formular las ecuaciones de nodo, esto también </a:t>
            </a:r>
            <a:r>
              <a:rPr dirty="0" sz="2400" spc="-5">
                <a:latin typeface="Arial"/>
                <a:cs typeface="Arial"/>
              </a:rPr>
              <a:t>facilitara </a:t>
            </a:r>
            <a:r>
              <a:rPr dirty="0" sz="2400" spc="5">
                <a:latin typeface="Arial"/>
                <a:cs typeface="Arial"/>
              </a:rPr>
              <a:t>la  </a:t>
            </a:r>
            <a:r>
              <a:rPr dirty="0" sz="2400">
                <a:latin typeface="Arial"/>
                <a:cs typeface="Arial"/>
              </a:rPr>
              <a:t>implementación </a:t>
            </a:r>
            <a:r>
              <a:rPr dirty="0" sz="2400" spc="-5">
                <a:latin typeface="Arial"/>
                <a:cs typeface="Arial"/>
              </a:rPr>
              <a:t>computacional para </a:t>
            </a:r>
            <a:r>
              <a:rPr dirty="0" sz="2400">
                <a:latin typeface="Arial"/>
                <a:cs typeface="Arial"/>
              </a:rPr>
              <a:t>estudios </a:t>
            </a:r>
            <a:r>
              <a:rPr dirty="0" sz="2400" spc="-5">
                <a:latin typeface="Arial"/>
                <a:cs typeface="Arial"/>
              </a:rPr>
              <a:t>como flujos </a:t>
            </a:r>
            <a:r>
              <a:rPr dirty="0" sz="2400">
                <a:latin typeface="Arial"/>
                <a:cs typeface="Arial"/>
              </a:rPr>
              <a:t>de  potencia y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0000"/>
                </a:solidFill>
                <a:latin typeface="Arial"/>
                <a:cs typeface="Arial"/>
              </a:rPr>
              <a:t>cortocircuito</a:t>
            </a:r>
            <a:r>
              <a:rPr dirty="0" sz="240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2900" y="152400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0"/>
                </a:moveTo>
                <a:lnTo>
                  <a:pt x="0" y="914336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489442" y="152400"/>
            <a:ext cx="118490" cy="119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53400" y="320293"/>
            <a:ext cx="120015" cy="1184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21420" y="320293"/>
            <a:ext cx="118490" cy="1184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9442" y="320293"/>
            <a:ext cx="118490" cy="1184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657463" y="320293"/>
            <a:ext cx="118617" cy="1184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153400" y="488187"/>
            <a:ext cx="120015" cy="1184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321420" y="488187"/>
            <a:ext cx="118490" cy="1184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89442" y="488187"/>
            <a:ext cx="118490" cy="1184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657463" y="488187"/>
            <a:ext cx="118617" cy="1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825483" y="488187"/>
            <a:ext cx="120142" cy="1184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489442" y="656208"/>
            <a:ext cx="118490" cy="1198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657463" y="656208"/>
            <a:ext cx="118617" cy="1198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89442" y="824102"/>
            <a:ext cx="118490" cy="1198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657463" y="824102"/>
            <a:ext cx="118617" cy="1198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489442" y="991997"/>
            <a:ext cx="118490" cy="11849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657463" y="991997"/>
            <a:ext cx="118617" cy="11849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153400" y="1159891"/>
            <a:ext cx="120015" cy="11849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489442" y="1159891"/>
            <a:ext cx="118490" cy="11849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321420" y="1159891"/>
            <a:ext cx="118490" cy="11849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657463" y="1159891"/>
            <a:ext cx="118617" cy="1184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657463" y="1327911"/>
            <a:ext cx="118617" cy="11988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5" name="object 35"/>
          <p:cNvSpPr/>
          <p:nvPr/>
        </p:nvSpPr>
        <p:spPr>
          <a:xfrm>
            <a:off x="838200" y="1066736"/>
            <a:ext cx="7348855" cy="5707380"/>
          </a:xfrm>
          <a:custGeom>
            <a:avLst/>
            <a:gdLst/>
            <a:ahLst/>
            <a:cxnLst/>
            <a:rect l="l" t="t" r="r" b="b"/>
            <a:pathLst>
              <a:path w="7348855" h="5707380">
                <a:moveTo>
                  <a:pt x="0" y="5707126"/>
                </a:moveTo>
                <a:lnTo>
                  <a:pt x="7348601" y="5707126"/>
                </a:lnTo>
                <a:lnTo>
                  <a:pt x="7348601" y="0"/>
                </a:lnTo>
                <a:lnTo>
                  <a:pt x="0" y="0"/>
                </a:lnTo>
                <a:lnTo>
                  <a:pt x="0" y="5707126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055708" y="1490393"/>
            <a:ext cx="235192" cy="23504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440511" y="1548491"/>
            <a:ext cx="417830" cy="62865"/>
          </a:xfrm>
          <a:custGeom>
            <a:avLst/>
            <a:gdLst/>
            <a:ahLst/>
            <a:cxnLst/>
            <a:rect l="l" t="t" r="r" b="b"/>
            <a:pathLst>
              <a:path w="417830" h="62865">
                <a:moveTo>
                  <a:pt x="0" y="62575"/>
                </a:moveTo>
                <a:lnTo>
                  <a:pt x="3293" y="38997"/>
                </a:lnTo>
                <a:lnTo>
                  <a:pt x="13820" y="19370"/>
                </a:lnTo>
                <a:lnTo>
                  <a:pt x="29972" y="5702"/>
                </a:lnTo>
                <a:lnTo>
                  <a:pt x="50135" y="0"/>
                </a:lnTo>
                <a:lnTo>
                  <a:pt x="70625" y="3816"/>
                </a:lnTo>
                <a:lnTo>
                  <a:pt x="87670" y="15941"/>
                </a:lnTo>
                <a:lnTo>
                  <a:pt x="99524" y="34548"/>
                </a:lnTo>
                <a:lnTo>
                  <a:pt x="104445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445" y="62575"/>
                </a:lnTo>
                <a:lnTo>
                  <a:pt x="107732" y="38997"/>
                </a:lnTo>
                <a:lnTo>
                  <a:pt x="118259" y="19370"/>
                </a:lnTo>
                <a:lnTo>
                  <a:pt x="134409" y="5702"/>
                </a:lnTo>
                <a:lnTo>
                  <a:pt x="154566" y="0"/>
                </a:lnTo>
                <a:lnTo>
                  <a:pt x="175059" y="3816"/>
                </a:lnTo>
                <a:lnTo>
                  <a:pt x="192107" y="15941"/>
                </a:lnTo>
                <a:lnTo>
                  <a:pt x="203962" y="34548"/>
                </a:lnTo>
                <a:lnTo>
                  <a:pt x="208876" y="57815"/>
                </a:lnTo>
                <a:lnTo>
                  <a:pt x="208932" y="59355"/>
                </a:lnTo>
                <a:lnTo>
                  <a:pt x="208932" y="61035"/>
                </a:lnTo>
                <a:lnTo>
                  <a:pt x="208876" y="62575"/>
                </a:lnTo>
                <a:lnTo>
                  <a:pt x="212169" y="38997"/>
                </a:lnTo>
                <a:lnTo>
                  <a:pt x="222697" y="19370"/>
                </a:lnTo>
                <a:lnTo>
                  <a:pt x="238848" y="5702"/>
                </a:lnTo>
                <a:lnTo>
                  <a:pt x="259012" y="0"/>
                </a:lnTo>
                <a:lnTo>
                  <a:pt x="279504" y="3816"/>
                </a:lnTo>
                <a:lnTo>
                  <a:pt x="296552" y="15941"/>
                </a:lnTo>
                <a:lnTo>
                  <a:pt x="308407" y="34548"/>
                </a:lnTo>
                <a:lnTo>
                  <a:pt x="313321" y="57815"/>
                </a:lnTo>
                <a:lnTo>
                  <a:pt x="313377" y="59355"/>
                </a:lnTo>
                <a:lnTo>
                  <a:pt x="313377" y="61035"/>
                </a:lnTo>
                <a:lnTo>
                  <a:pt x="313321" y="62575"/>
                </a:lnTo>
                <a:lnTo>
                  <a:pt x="316614" y="38997"/>
                </a:lnTo>
                <a:lnTo>
                  <a:pt x="327142" y="19370"/>
                </a:lnTo>
                <a:lnTo>
                  <a:pt x="343294" y="5702"/>
                </a:lnTo>
                <a:lnTo>
                  <a:pt x="363457" y="0"/>
                </a:lnTo>
                <a:lnTo>
                  <a:pt x="383947" y="3816"/>
                </a:lnTo>
                <a:lnTo>
                  <a:pt x="400992" y="15941"/>
                </a:lnTo>
                <a:lnTo>
                  <a:pt x="412846" y="34548"/>
                </a:lnTo>
                <a:lnTo>
                  <a:pt x="417767" y="57815"/>
                </a:lnTo>
                <a:lnTo>
                  <a:pt x="417823" y="59355"/>
                </a:lnTo>
                <a:lnTo>
                  <a:pt x="417823" y="61035"/>
                </a:lnTo>
                <a:lnTo>
                  <a:pt x="417767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440511" y="1611066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858278" y="1611066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281672" y="162156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39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858278" y="162156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25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602815" y="1359926"/>
            <a:ext cx="0" cy="417195"/>
          </a:xfrm>
          <a:custGeom>
            <a:avLst/>
            <a:gdLst/>
            <a:ahLst/>
            <a:cxnLst/>
            <a:rect l="l" t="t" r="r" b="b"/>
            <a:pathLst>
              <a:path w="0" h="417194">
                <a:moveTo>
                  <a:pt x="0" y="0"/>
                </a:moveTo>
                <a:lnTo>
                  <a:pt x="0" y="416747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017104" y="1548491"/>
            <a:ext cx="418465" cy="62865"/>
          </a:xfrm>
          <a:custGeom>
            <a:avLst/>
            <a:gdLst/>
            <a:ahLst/>
            <a:cxnLst/>
            <a:rect l="l" t="t" r="r" b="b"/>
            <a:pathLst>
              <a:path w="418464" h="62865">
                <a:moveTo>
                  <a:pt x="0" y="62575"/>
                </a:moveTo>
                <a:lnTo>
                  <a:pt x="3293" y="38997"/>
                </a:lnTo>
                <a:lnTo>
                  <a:pt x="13820" y="19370"/>
                </a:lnTo>
                <a:lnTo>
                  <a:pt x="29972" y="5702"/>
                </a:lnTo>
                <a:lnTo>
                  <a:pt x="50135" y="0"/>
                </a:lnTo>
                <a:lnTo>
                  <a:pt x="70627" y="3816"/>
                </a:lnTo>
                <a:lnTo>
                  <a:pt x="87675" y="15941"/>
                </a:lnTo>
                <a:lnTo>
                  <a:pt x="99530" y="34548"/>
                </a:lnTo>
                <a:lnTo>
                  <a:pt x="104445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445" y="62575"/>
                </a:lnTo>
                <a:lnTo>
                  <a:pt x="107738" y="38997"/>
                </a:lnTo>
                <a:lnTo>
                  <a:pt x="118266" y="19370"/>
                </a:lnTo>
                <a:lnTo>
                  <a:pt x="134417" y="5702"/>
                </a:lnTo>
                <a:lnTo>
                  <a:pt x="154580" y="0"/>
                </a:lnTo>
                <a:lnTo>
                  <a:pt x="175071" y="3816"/>
                </a:lnTo>
                <a:lnTo>
                  <a:pt x="192115" y="15941"/>
                </a:lnTo>
                <a:lnTo>
                  <a:pt x="203970" y="34548"/>
                </a:lnTo>
                <a:lnTo>
                  <a:pt x="208890" y="57815"/>
                </a:lnTo>
                <a:lnTo>
                  <a:pt x="208946" y="59355"/>
                </a:lnTo>
                <a:lnTo>
                  <a:pt x="208946" y="61035"/>
                </a:lnTo>
                <a:lnTo>
                  <a:pt x="208890" y="62575"/>
                </a:lnTo>
                <a:lnTo>
                  <a:pt x="212177" y="38997"/>
                </a:lnTo>
                <a:lnTo>
                  <a:pt x="222707" y="19370"/>
                </a:lnTo>
                <a:lnTo>
                  <a:pt x="238866" y="5702"/>
                </a:lnTo>
                <a:lnTo>
                  <a:pt x="259040" y="0"/>
                </a:lnTo>
                <a:lnTo>
                  <a:pt x="279529" y="3816"/>
                </a:lnTo>
                <a:lnTo>
                  <a:pt x="296564" y="15941"/>
                </a:lnTo>
                <a:lnTo>
                  <a:pt x="308425" y="34548"/>
                </a:lnTo>
                <a:lnTo>
                  <a:pt x="313391" y="57815"/>
                </a:lnTo>
                <a:lnTo>
                  <a:pt x="313391" y="59355"/>
                </a:lnTo>
                <a:lnTo>
                  <a:pt x="313391" y="61035"/>
                </a:lnTo>
                <a:lnTo>
                  <a:pt x="313391" y="62575"/>
                </a:lnTo>
                <a:lnTo>
                  <a:pt x="316635" y="38997"/>
                </a:lnTo>
                <a:lnTo>
                  <a:pt x="327155" y="19370"/>
                </a:lnTo>
                <a:lnTo>
                  <a:pt x="343295" y="5702"/>
                </a:lnTo>
                <a:lnTo>
                  <a:pt x="363401" y="0"/>
                </a:lnTo>
                <a:lnTo>
                  <a:pt x="383910" y="3816"/>
                </a:lnTo>
                <a:lnTo>
                  <a:pt x="400978" y="15941"/>
                </a:lnTo>
                <a:lnTo>
                  <a:pt x="412845" y="34548"/>
                </a:lnTo>
                <a:lnTo>
                  <a:pt x="417753" y="57815"/>
                </a:lnTo>
                <a:lnTo>
                  <a:pt x="417893" y="59355"/>
                </a:lnTo>
                <a:lnTo>
                  <a:pt x="417893" y="61035"/>
                </a:lnTo>
                <a:lnTo>
                  <a:pt x="417753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017104" y="1611066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434857" y="1611066"/>
            <a:ext cx="159385" cy="10795"/>
          </a:xfrm>
          <a:custGeom>
            <a:avLst/>
            <a:gdLst/>
            <a:ahLst/>
            <a:cxnLst/>
            <a:rect l="l" t="t" r="r" b="b"/>
            <a:pathLst>
              <a:path w="159385" h="10794">
                <a:moveTo>
                  <a:pt x="0" y="0"/>
                </a:moveTo>
                <a:lnTo>
                  <a:pt x="0" y="10499"/>
                </a:lnTo>
                <a:lnTo>
                  <a:pt x="158853" y="10499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045776" y="2244374"/>
            <a:ext cx="235206" cy="23504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430579" y="2302472"/>
            <a:ext cx="417830" cy="62865"/>
          </a:xfrm>
          <a:custGeom>
            <a:avLst/>
            <a:gdLst/>
            <a:ahLst/>
            <a:cxnLst/>
            <a:rect l="l" t="t" r="r" b="b"/>
            <a:pathLst>
              <a:path w="417830" h="62864">
                <a:moveTo>
                  <a:pt x="0" y="62575"/>
                </a:moveTo>
                <a:lnTo>
                  <a:pt x="3293" y="38919"/>
                </a:lnTo>
                <a:lnTo>
                  <a:pt x="13820" y="19265"/>
                </a:lnTo>
                <a:lnTo>
                  <a:pt x="29972" y="5623"/>
                </a:lnTo>
                <a:lnTo>
                  <a:pt x="50135" y="0"/>
                </a:lnTo>
                <a:lnTo>
                  <a:pt x="70627" y="3755"/>
                </a:lnTo>
                <a:lnTo>
                  <a:pt x="87675" y="15871"/>
                </a:lnTo>
                <a:lnTo>
                  <a:pt x="99530" y="34470"/>
                </a:lnTo>
                <a:lnTo>
                  <a:pt x="104445" y="57675"/>
                </a:lnTo>
                <a:lnTo>
                  <a:pt x="104501" y="59355"/>
                </a:lnTo>
                <a:lnTo>
                  <a:pt x="104501" y="60895"/>
                </a:lnTo>
                <a:lnTo>
                  <a:pt x="104445" y="62575"/>
                </a:lnTo>
                <a:lnTo>
                  <a:pt x="107738" y="38919"/>
                </a:lnTo>
                <a:lnTo>
                  <a:pt x="118266" y="19265"/>
                </a:lnTo>
                <a:lnTo>
                  <a:pt x="134417" y="5623"/>
                </a:lnTo>
                <a:lnTo>
                  <a:pt x="154580" y="0"/>
                </a:lnTo>
                <a:lnTo>
                  <a:pt x="175071" y="3755"/>
                </a:lnTo>
                <a:lnTo>
                  <a:pt x="192115" y="15871"/>
                </a:lnTo>
                <a:lnTo>
                  <a:pt x="203970" y="34470"/>
                </a:lnTo>
                <a:lnTo>
                  <a:pt x="208890" y="57675"/>
                </a:lnTo>
                <a:lnTo>
                  <a:pt x="208946" y="59355"/>
                </a:lnTo>
                <a:lnTo>
                  <a:pt x="208946" y="60895"/>
                </a:lnTo>
                <a:lnTo>
                  <a:pt x="208890" y="62575"/>
                </a:lnTo>
                <a:lnTo>
                  <a:pt x="212177" y="38919"/>
                </a:lnTo>
                <a:lnTo>
                  <a:pt x="222704" y="19265"/>
                </a:lnTo>
                <a:lnTo>
                  <a:pt x="238854" y="5623"/>
                </a:lnTo>
                <a:lnTo>
                  <a:pt x="259012" y="0"/>
                </a:lnTo>
                <a:lnTo>
                  <a:pt x="279504" y="3755"/>
                </a:lnTo>
                <a:lnTo>
                  <a:pt x="296552" y="15871"/>
                </a:lnTo>
                <a:lnTo>
                  <a:pt x="308407" y="34470"/>
                </a:lnTo>
                <a:lnTo>
                  <a:pt x="313321" y="57675"/>
                </a:lnTo>
                <a:lnTo>
                  <a:pt x="313377" y="59355"/>
                </a:lnTo>
                <a:lnTo>
                  <a:pt x="313377" y="60895"/>
                </a:lnTo>
                <a:lnTo>
                  <a:pt x="313321" y="62575"/>
                </a:lnTo>
                <a:lnTo>
                  <a:pt x="316614" y="38919"/>
                </a:lnTo>
                <a:lnTo>
                  <a:pt x="327142" y="19265"/>
                </a:lnTo>
                <a:lnTo>
                  <a:pt x="343294" y="5623"/>
                </a:lnTo>
                <a:lnTo>
                  <a:pt x="363457" y="0"/>
                </a:lnTo>
                <a:lnTo>
                  <a:pt x="383949" y="3755"/>
                </a:lnTo>
                <a:lnTo>
                  <a:pt x="400997" y="15871"/>
                </a:lnTo>
                <a:lnTo>
                  <a:pt x="412852" y="34470"/>
                </a:lnTo>
                <a:lnTo>
                  <a:pt x="417767" y="57675"/>
                </a:lnTo>
                <a:lnTo>
                  <a:pt x="417823" y="59355"/>
                </a:lnTo>
                <a:lnTo>
                  <a:pt x="417823" y="60895"/>
                </a:lnTo>
                <a:lnTo>
                  <a:pt x="417767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430579" y="2365047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179"/>
                </a:moveTo>
                <a:lnTo>
                  <a:pt x="8404" y="5179"/>
                </a:lnTo>
              </a:path>
            </a:pathLst>
          </a:custGeom>
          <a:ln w="10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848347" y="2365047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179"/>
                </a:moveTo>
                <a:lnTo>
                  <a:pt x="8404" y="5179"/>
                </a:lnTo>
              </a:path>
            </a:pathLst>
          </a:custGeom>
          <a:ln w="10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271754" y="2375406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25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848347" y="2375406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39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592870" y="2213159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355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007186" y="2302472"/>
            <a:ext cx="418465" cy="62865"/>
          </a:xfrm>
          <a:custGeom>
            <a:avLst/>
            <a:gdLst/>
            <a:ahLst/>
            <a:cxnLst/>
            <a:rect l="l" t="t" r="r" b="b"/>
            <a:pathLst>
              <a:path w="418464" h="62864">
                <a:moveTo>
                  <a:pt x="0" y="62575"/>
                </a:moveTo>
                <a:lnTo>
                  <a:pt x="3286" y="38919"/>
                </a:lnTo>
                <a:lnTo>
                  <a:pt x="13813" y="19265"/>
                </a:lnTo>
                <a:lnTo>
                  <a:pt x="29964" y="5623"/>
                </a:lnTo>
                <a:lnTo>
                  <a:pt x="50121" y="0"/>
                </a:lnTo>
                <a:lnTo>
                  <a:pt x="70613" y="3755"/>
                </a:lnTo>
                <a:lnTo>
                  <a:pt x="87661" y="15871"/>
                </a:lnTo>
                <a:lnTo>
                  <a:pt x="99516" y="34470"/>
                </a:lnTo>
                <a:lnTo>
                  <a:pt x="104431" y="57675"/>
                </a:lnTo>
                <a:lnTo>
                  <a:pt x="104487" y="59355"/>
                </a:lnTo>
                <a:lnTo>
                  <a:pt x="104487" y="60895"/>
                </a:lnTo>
                <a:lnTo>
                  <a:pt x="104431" y="62575"/>
                </a:lnTo>
                <a:lnTo>
                  <a:pt x="107724" y="38919"/>
                </a:lnTo>
                <a:lnTo>
                  <a:pt x="118252" y="19265"/>
                </a:lnTo>
                <a:lnTo>
                  <a:pt x="134403" y="5623"/>
                </a:lnTo>
                <a:lnTo>
                  <a:pt x="154566" y="0"/>
                </a:lnTo>
                <a:lnTo>
                  <a:pt x="175059" y="3755"/>
                </a:lnTo>
                <a:lnTo>
                  <a:pt x="192107" y="15871"/>
                </a:lnTo>
                <a:lnTo>
                  <a:pt x="203962" y="34470"/>
                </a:lnTo>
                <a:lnTo>
                  <a:pt x="208876" y="57675"/>
                </a:lnTo>
                <a:lnTo>
                  <a:pt x="208932" y="59355"/>
                </a:lnTo>
                <a:lnTo>
                  <a:pt x="208932" y="60895"/>
                </a:lnTo>
                <a:lnTo>
                  <a:pt x="208876" y="62575"/>
                </a:lnTo>
                <a:lnTo>
                  <a:pt x="212169" y="38919"/>
                </a:lnTo>
                <a:lnTo>
                  <a:pt x="222697" y="19265"/>
                </a:lnTo>
                <a:lnTo>
                  <a:pt x="238848" y="5623"/>
                </a:lnTo>
                <a:lnTo>
                  <a:pt x="259012" y="0"/>
                </a:lnTo>
                <a:lnTo>
                  <a:pt x="279501" y="3755"/>
                </a:lnTo>
                <a:lnTo>
                  <a:pt x="296536" y="15871"/>
                </a:lnTo>
                <a:lnTo>
                  <a:pt x="308397" y="34470"/>
                </a:lnTo>
                <a:lnTo>
                  <a:pt x="313363" y="57675"/>
                </a:lnTo>
                <a:lnTo>
                  <a:pt x="313363" y="59355"/>
                </a:lnTo>
                <a:lnTo>
                  <a:pt x="313363" y="60895"/>
                </a:lnTo>
                <a:lnTo>
                  <a:pt x="313363" y="62575"/>
                </a:lnTo>
                <a:lnTo>
                  <a:pt x="316609" y="38919"/>
                </a:lnTo>
                <a:lnTo>
                  <a:pt x="327144" y="19265"/>
                </a:lnTo>
                <a:lnTo>
                  <a:pt x="343326" y="5623"/>
                </a:lnTo>
                <a:lnTo>
                  <a:pt x="363513" y="0"/>
                </a:lnTo>
                <a:lnTo>
                  <a:pt x="383941" y="3755"/>
                </a:lnTo>
                <a:lnTo>
                  <a:pt x="400967" y="15871"/>
                </a:lnTo>
                <a:lnTo>
                  <a:pt x="412820" y="34470"/>
                </a:lnTo>
                <a:lnTo>
                  <a:pt x="417725" y="57675"/>
                </a:lnTo>
                <a:lnTo>
                  <a:pt x="417865" y="59355"/>
                </a:lnTo>
                <a:lnTo>
                  <a:pt x="417865" y="60895"/>
                </a:lnTo>
                <a:lnTo>
                  <a:pt x="41772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007186" y="2365047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179"/>
                </a:moveTo>
                <a:lnTo>
                  <a:pt x="8404" y="5179"/>
                </a:lnTo>
              </a:path>
            </a:pathLst>
          </a:custGeom>
          <a:ln w="10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424911" y="2365047"/>
            <a:ext cx="159385" cy="10795"/>
          </a:xfrm>
          <a:custGeom>
            <a:avLst/>
            <a:gdLst/>
            <a:ahLst/>
            <a:cxnLst/>
            <a:rect l="l" t="t" r="r" b="b"/>
            <a:pathLst>
              <a:path w="159385" h="10794">
                <a:moveTo>
                  <a:pt x="0" y="0"/>
                </a:moveTo>
                <a:lnTo>
                  <a:pt x="0" y="10359"/>
                </a:lnTo>
                <a:lnTo>
                  <a:pt x="158853" y="10359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055708" y="3037971"/>
            <a:ext cx="235192" cy="23518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440511" y="3096070"/>
            <a:ext cx="417830" cy="62865"/>
          </a:xfrm>
          <a:custGeom>
            <a:avLst/>
            <a:gdLst/>
            <a:ahLst/>
            <a:cxnLst/>
            <a:rect l="l" t="t" r="r" b="b"/>
            <a:pathLst>
              <a:path w="417830" h="62864">
                <a:moveTo>
                  <a:pt x="0" y="62575"/>
                </a:moveTo>
                <a:lnTo>
                  <a:pt x="3293" y="38997"/>
                </a:lnTo>
                <a:lnTo>
                  <a:pt x="13820" y="19370"/>
                </a:lnTo>
                <a:lnTo>
                  <a:pt x="29972" y="5702"/>
                </a:lnTo>
                <a:lnTo>
                  <a:pt x="50135" y="0"/>
                </a:lnTo>
                <a:lnTo>
                  <a:pt x="70625" y="3816"/>
                </a:lnTo>
                <a:lnTo>
                  <a:pt x="87670" y="15941"/>
                </a:lnTo>
                <a:lnTo>
                  <a:pt x="99524" y="34548"/>
                </a:lnTo>
                <a:lnTo>
                  <a:pt x="104445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445" y="62575"/>
                </a:lnTo>
                <a:lnTo>
                  <a:pt x="107732" y="38997"/>
                </a:lnTo>
                <a:lnTo>
                  <a:pt x="118259" y="19370"/>
                </a:lnTo>
                <a:lnTo>
                  <a:pt x="134409" y="5702"/>
                </a:lnTo>
                <a:lnTo>
                  <a:pt x="154566" y="0"/>
                </a:lnTo>
                <a:lnTo>
                  <a:pt x="175059" y="3816"/>
                </a:lnTo>
                <a:lnTo>
                  <a:pt x="192107" y="15941"/>
                </a:lnTo>
                <a:lnTo>
                  <a:pt x="203962" y="34548"/>
                </a:lnTo>
                <a:lnTo>
                  <a:pt x="208876" y="57815"/>
                </a:lnTo>
                <a:lnTo>
                  <a:pt x="208932" y="59355"/>
                </a:lnTo>
                <a:lnTo>
                  <a:pt x="208932" y="61035"/>
                </a:lnTo>
                <a:lnTo>
                  <a:pt x="208876" y="62575"/>
                </a:lnTo>
                <a:lnTo>
                  <a:pt x="212169" y="38997"/>
                </a:lnTo>
                <a:lnTo>
                  <a:pt x="222697" y="19370"/>
                </a:lnTo>
                <a:lnTo>
                  <a:pt x="238848" y="5702"/>
                </a:lnTo>
                <a:lnTo>
                  <a:pt x="259012" y="0"/>
                </a:lnTo>
                <a:lnTo>
                  <a:pt x="279504" y="3816"/>
                </a:lnTo>
                <a:lnTo>
                  <a:pt x="296552" y="15941"/>
                </a:lnTo>
                <a:lnTo>
                  <a:pt x="308407" y="34548"/>
                </a:lnTo>
                <a:lnTo>
                  <a:pt x="313321" y="57815"/>
                </a:lnTo>
                <a:lnTo>
                  <a:pt x="313377" y="59355"/>
                </a:lnTo>
                <a:lnTo>
                  <a:pt x="313377" y="61035"/>
                </a:lnTo>
                <a:lnTo>
                  <a:pt x="313321" y="62575"/>
                </a:lnTo>
                <a:lnTo>
                  <a:pt x="316614" y="38997"/>
                </a:lnTo>
                <a:lnTo>
                  <a:pt x="327142" y="19370"/>
                </a:lnTo>
                <a:lnTo>
                  <a:pt x="343294" y="5702"/>
                </a:lnTo>
                <a:lnTo>
                  <a:pt x="363457" y="0"/>
                </a:lnTo>
                <a:lnTo>
                  <a:pt x="383947" y="3816"/>
                </a:lnTo>
                <a:lnTo>
                  <a:pt x="400992" y="15941"/>
                </a:lnTo>
                <a:lnTo>
                  <a:pt x="412846" y="34548"/>
                </a:lnTo>
                <a:lnTo>
                  <a:pt x="417767" y="57815"/>
                </a:lnTo>
                <a:lnTo>
                  <a:pt x="417823" y="59355"/>
                </a:lnTo>
                <a:lnTo>
                  <a:pt x="417823" y="61035"/>
                </a:lnTo>
                <a:lnTo>
                  <a:pt x="417767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440511" y="3158645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858278" y="3158645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281672" y="316914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39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858278" y="316914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25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602815" y="3006757"/>
            <a:ext cx="0" cy="396875"/>
          </a:xfrm>
          <a:custGeom>
            <a:avLst/>
            <a:gdLst/>
            <a:ahLst/>
            <a:cxnLst/>
            <a:rect l="l" t="t" r="r" b="b"/>
            <a:pathLst>
              <a:path w="0" h="396875">
                <a:moveTo>
                  <a:pt x="0" y="0"/>
                </a:moveTo>
                <a:lnTo>
                  <a:pt x="0" y="396868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017104" y="3096070"/>
            <a:ext cx="418465" cy="62865"/>
          </a:xfrm>
          <a:custGeom>
            <a:avLst/>
            <a:gdLst/>
            <a:ahLst/>
            <a:cxnLst/>
            <a:rect l="l" t="t" r="r" b="b"/>
            <a:pathLst>
              <a:path w="418464" h="62864">
                <a:moveTo>
                  <a:pt x="0" y="62575"/>
                </a:moveTo>
                <a:lnTo>
                  <a:pt x="3293" y="38997"/>
                </a:lnTo>
                <a:lnTo>
                  <a:pt x="13820" y="19370"/>
                </a:lnTo>
                <a:lnTo>
                  <a:pt x="29972" y="5702"/>
                </a:lnTo>
                <a:lnTo>
                  <a:pt x="50135" y="0"/>
                </a:lnTo>
                <a:lnTo>
                  <a:pt x="70627" y="3816"/>
                </a:lnTo>
                <a:lnTo>
                  <a:pt x="87675" y="15941"/>
                </a:lnTo>
                <a:lnTo>
                  <a:pt x="99530" y="34548"/>
                </a:lnTo>
                <a:lnTo>
                  <a:pt x="104445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445" y="62575"/>
                </a:lnTo>
                <a:lnTo>
                  <a:pt x="107738" y="38997"/>
                </a:lnTo>
                <a:lnTo>
                  <a:pt x="118266" y="19370"/>
                </a:lnTo>
                <a:lnTo>
                  <a:pt x="134417" y="5702"/>
                </a:lnTo>
                <a:lnTo>
                  <a:pt x="154580" y="0"/>
                </a:lnTo>
                <a:lnTo>
                  <a:pt x="175071" y="3816"/>
                </a:lnTo>
                <a:lnTo>
                  <a:pt x="192115" y="15941"/>
                </a:lnTo>
                <a:lnTo>
                  <a:pt x="203970" y="34548"/>
                </a:lnTo>
                <a:lnTo>
                  <a:pt x="208890" y="57815"/>
                </a:lnTo>
                <a:lnTo>
                  <a:pt x="208946" y="59355"/>
                </a:lnTo>
                <a:lnTo>
                  <a:pt x="208946" y="61035"/>
                </a:lnTo>
                <a:lnTo>
                  <a:pt x="208890" y="62575"/>
                </a:lnTo>
                <a:lnTo>
                  <a:pt x="212177" y="38997"/>
                </a:lnTo>
                <a:lnTo>
                  <a:pt x="222707" y="19370"/>
                </a:lnTo>
                <a:lnTo>
                  <a:pt x="238866" y="5702"/>
                </a:lnTo>
                <a:lnTo>
                  <a:pt x="259040" y="0"/>
                </a:lnTo>
                <a:lnTo>
                  <a:pt x="279529" y="3816"/>
                </a:lnTo>
                <a:lnTo>
                  <a:pt x="296564" y="15941"/>
                </a:lnTo>
                <a:lnTo>
                  <a:pt x="308425" y="34548"/>
                </a:lnTo>
                <a:lnTo>
                  <a:pt x="313391" y="57815"/>
                </a:lnTo>
                <a:lnTo>
                  <a:pt x="313391" y="59355"/>
                </a:lnTo>
                <a:lnTo>
                  <a:pt x="313391" y="61035"/>
                </a:lnTo>
                <a:lnTo>
                  <a:pt x="313391" y="62575"/>
                </a:lnTo>
                <a:lnTo>
                  <a:pt x="316635" y="38997"/>
                </a:lnTo>
                <a:lnTo>
                  <a:pt x="327155" y="19370"/>
                </a:lnTo>
                <a:lnTo>
                  <a:pt x="343295" y="5702"/>
                </a:lnTo>
                <a:lnTo>
                  <a:pt x="363401" y="0"/>
                </a:lnTo>
                <a:lnTo>
                  <a:pt x="383910" y="3816"/>
                </a:lnTo>
                <a:lnTo>
                  <a:pt x="400978" y="15941"/>
                </a:lnTo>
                <a:lnTo>
                  <a:pt x="412845" y="34548"/>
                </a:lnTo>
                <a:lnTo>
                  <a:pt x="417753" y="57815"/>
                </a:lnTo>
                <a:lnTo>
                  <a:pt x="417893" y="59355"/>
                </a:lnTo>
                <a:lnTo>
                  <a:pt x="417893" y="61035"/>
                </a:lnTo>
                <a:lnTo>
                  <a:pt x="417753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017104" y="3158645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434857" y="3158645"/>
            <a:ext cx="159385" cy="10795"/>
          </a:xfrm>
          <a:custGeom>
            <a:avLst/>
            <a:gdLst/>
            <a:ahLst/>
            <a:cxnLst/>
            <a:rect l="l" t="t" r="r" b="b"/>
            <a:pathLst>
              <a:path w="159385" h="10794">
                <a:moveTo>
                  <a:pt x="0" y="0"/>
                </a:moveTo>
                <a:lnTo>
                  <a:pt x="0" y="10499"/>
                </a:lnTo>
                <a:lnTo>
                  <a:pt x="158853" y="10499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750182" y="1716198"/>
            <a:ext cx="62865" cy="417830"/>
          </a:xfrm>
          <a:custGeom>
            <a:avLst/>
            <a:gdLst/>
            <a:ahLst/>
            <a:cxnLst/>
            <a:rect l="l" t="t" r="r" b="b"/>
            <a:pathLst>
              <a:path w="62864" h="417830">
                <a:moveTo>
                  <a:pt x="0" y="0"/>
                </a:moveTo>
                <a:lnTo>
                  <a:pt x="23592" y="3302"/>
                </a:lnTo>
                <a:lnTo>
                  <a:pt x="43232" y="13823"/>
                </a:lnTo>
                <a:lnTo>
                  <a:pt x="56910" y="29962"/>
                </a:lnTo>
                <a:lnTo>
                  <a:pt x="62616" y="50116"/>
                </a:lnTo>
                <a:lnTo>
                  <a:pt x="58797" y="70611"/>
                </a:lnTo>
                <a:lnTo>
                  <a:pt x="46664" y="87668"/>
                </a:lnTo>
                <a:lnTo>
                  <a:pt x="28044" y="99527"/>
                </a:lnTo>
                <a:lnTo>
                  <a:pt x="4762" y="104431"/>
                </a:lnTo>
                <a:lnTo>
                  <a:pt x="3221" y="104431"/>
                </a:lnTo>
                <a:lnTo>
                  <a:pt x="1540" y="104431"/>
                </a:lnTo>
                <a:lnTo>
                  <a:pt x="0" y="104431"/>
                </a:lnTo>
                <a:lnTo>
                  <a:pt x="23592" y="107734"/>
                </a:lnTo>
                <a:lnTo>
                  <a:pt x="43232" y="118255"/>
                </a:lnTo>
                <a:lnTo>
                  <a:pt x="56910" y="134393"/>
                </a:lnTo>
                <a:lnTo>
                  <a:pt x="62616" y="154547"/>
                </a:lnTo>
                <a:lnTo>
                  <a:pt x="58797" y="175023"/>
                </a:lnTo>
                <a:lnTo>
                  <a:pt x="46664" y="192047"/>
                </a:lnTo>
                <a:lnTo>
                  <a:pt x="28044" y="203900"/>
                </a:lnTo>
                <a:lnTo>
                  <a:pt x="4762" y="208863"/>
                </a:lnTo>
                <a:lnTo>
                  <a:pt x="3221" y="208863"/>
                </a:lnTo>
                <a:lnTo>
                  <a:pt x="1540" y="208863"/>
                </a:lnTo>
                <a:lnTo>
                  <a:pt x="0" y="208863"/>
                </a:lnTo>
                <a:lnTo>
                  <a:pt x="23592" y="212107"/>
                </a:lnTo>
                <a:lnTo>
                  <a:pt x="43232" y="222635"/>
                </a:lnTo>
                <a:lnTo>
                  <a:pt x="56910" y="238806"/>
                </a:lnTo>
                <a:lnTo>
                  <a:pt x="62616" y="258979"/>
                </a:lnTo>
                <a:lnTo>
                  <a:pt x="58797" y="279394"/>
                </a:lnTo>
                <a:lnTo>
                  <a:pt x="46664" y="296409"/>
                </a:lnTo>
                <a:lnTo>
                  <a:pt x="28044" y="308253"/>
                </a:lnTo>
                <a:lnTo>
                  <a:pt x="4762" y="313155"/>
                </a:lnTo>
                <a:lnTo>
                  <a:pt x="3221" y="313295"/>
                </a:lnTo>
                <a:lnTo>
                  <a:pt x="1540" y="313295"/>
                </a:lnTo>
                <a:lnTo>
                  <a:pt x="0" y="313155"/>
                </a:lnTo>
                <a:lnTo>
                  <a:pt x="23592" y="316458"/>
                </a:lnTo>
                <a:lnTo>
                  <a:pt x="43232" y="326979"/>
                </a:lnTo>
                <a:lnTo>
                  <a:pt x="56910" y="343117"/>
                </a:lnTo>
                <a:lnTo>
                  <a:pt x="62616" y="363271"/>
                </a:lnTo>
                <a:lnTo>
                  <a:pt x="58797" y="383766"/>
                </a:lnTo>
                <a:lnTo>
                  <a:pt x="46664" y="400823"/>
                </a:lnTo>
                <a:lnTo>
                  <a:pt x="28044" y="412683"/>
                </a:lnTo>
                <a:lnTo>
                  <a:pt x="4762" y="417587"/>
                </a:lnTo>
                <a:lnTo>
                  <a:pt x="3221" y="417587"/>
                </a:lnTo>
                <a:lnTo>
                  <a:pt x="1540" y="417587"/>
                </a:lnTo>
                <a:lnTo>
                  <a:pt x="0" y="417587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739676" y="171619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 h="0">
                <a:moveTo>
                  <a:pt x="10506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739676" y="213378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 h="0">
                <a:moveTo>
                  <a:pt x="10506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750182" y="2589309"/>
            <a:ext cx="62865" cy="417830"/>
          </a:xfrm>
          <a:custGeom>
            <a:avLst/>
            <a:gdLst/>
            <a:ahLst/>
            <a:cxnLst/>
            <a:rect l="l" t="t" r="r" b="b"/>
            <a:pathLst>
              <a:path w="62864" h="417830">
                <a:moveTo>
                  <a:pt x="0" y="0"/>
                </a:moveTo>
                <a:lnTo>
                  <a:pt x="23592" y="3243"/>
                </a:lnTo>
                <a:lnTo>
                  <a:pt x="43232" y="13771"/>
                </a:lnTo>
                <a:lnTo>
                  <a:pt x="56910" y="29942"/>
                </a:lnTo>
                <a:lnTo>
                  <a:pt x="62616" y="50116"/>
                </a:lnTo>
                <a:lnTo>
                  <a:pt x="58797" y="70530"/>
                </a:lnTo>
                <a:lnTo>
                  <a:pt x="46664" y="87545"/>
                </a:lnTo>
                <a:lnTo>
                  <a:pt x="28044" y="99390"/>
                </a:lnTo>
                <a:lnTo>
                  <a:pt x="4762" y="104291"/>
                </a:lnTo>
                <a:lnTo>
                  <a:pt x="3221" y="104431"/>
                </a:lnTo>
                <a:lnTo>
                  <a:pt x="1540" y="104431"/>
                </a:lnTo>
                <a:lnTo>
                  <a:pt x="0" y="104291"/>
                </a:lnTo>
                <a:lnTo>
                  <a:pt x="23592" y="107594"/>
                </a:lnTo>
                <a:lnTo>
                  <a:pt x="43232" y="118115"/>
                </a:lnTo>
                <a:lnTo>
                  <a:pt x="56910" y="134253"/>
                </a:lnTo>
                <a:lnTo>
                  <a:pt x="62616" y="154407"/>
                </a:lnTo>
                <a:lnTo>
                  <a:pt x="58797" y="174903"/>
                </a:lnTo>
                <a:lnTo>
                  <a:pt x="46664" y="191959"/>
                </a:lnTo>
                <a:lnTo>
                  <a:pt x="28044" y="203819"/>
                </a:lnTo>
                <a:lnTo>
                  <a:pt x="4762" y="208723"/>
                </a:lnTo>
                <a:lnTo>
                  <a:pt x="3221" y="208723"/>
                </a:lnTo>
                <a:lnTo>
                  <a:pt x="1540" y="208723"/>
                </a:lnTo>
                <a:lnTo>
                  <a:pt x="0" y="208723"/>
                </a:lnTo>
                <a:lnTo>
                  <a:pt x="23592" y="212026"/>
                </a:lnTo>
                <a:lnTo>
                  <a:pt x="43232" y="222547"/>
                </a:lnTo>
                <a:lnTo>
                  <a:pt x="56910" y="238685"/>
                </a:lnTo>
                <a:lnTo>
                  <a:pt x="62616" y="258839"/>
                </a:lnTo>
                <a:lnTo>
                  <a:pt x="58797" y="279313"/>
                </a:lnTo>
                <a:lnTo>
                  <a:pt x="46664" y="296321"/>
                </a:lnTo>
                <a:lnTo>
                  <a:pt x="28044" y="308133"/>
                </a:lnTo>
                <a:lnTo>
                  <a:pt x="4762" y="313015"/>
                </a:lnTo>
                <a:lnTo>
                  <a:pt x="3221" y="313155"/>
                </a:lnTo>
                <a:lnTo>
                  <a:pt x="1540" y="313155"/>
                </a:lnTo>
                <a:lnTo>
                  <a:pt x="0" y="313015"/>
                </a:lnTo>
                <a:lnTo>
                  <a:pt x="23592" y="316318"/>
                </a:lnTo>
                <a:lnTo>
                  <a:pt x="43232" y="326839"/>
                </a:lnTo>
                <a:lnTo>
                  <a:pt x="56910" y="342977"/>
                </a:lnTo>
                <a:lnTo>
                  <a:pt x="62616" y="363131"/>
                </a:lnTo>
                <a:lnTo>
                  <a:pt x="58797" y="383626"/>
                </a:lnTo>
                <a:lnTo>
                  <a:pt x="46664" y="400683"/>
                </a:lnTo>
                <a:lnTo>
                  <a:pt x="28044" y="412543"/>
                </a:lnTo>
                <a:lnTo>
                  <a:pt x="4762" y="417447"/>
                </a:lnTo>
                <a:lnTo>
                  <a:pt x="3221" y="417447"/>
                </a:lnTo>
                <a:lnTo>
                  <a:pt x="1540" y="417447"/>
                </a:lnTo>
                <a:lnTo>
                  <a:pt x="0" y="417447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739676" y="258930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 h="0">
                <a:moveTo>
                  <a:pt x="10506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739676" y="300675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 h="0">
                <a:moveTo>
                  <a:pt x="10506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582924" y="161792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582924" y="316914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583764" y="2375406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739676" y="1617925"/>
            <a:ext cx="2540" cy="98425"/>
          </a:xfrm>
          <a:custGeom>
            <a:avLst/>
            <a:gdLst/>
            <a:ahLst/>
            <a:cxnLst/>
            <a:rect l="l" t="t" r="r" b="b"/>
            <a:pathLst>
              <a:path w="2539" h="98425">
                <a:moveTo>
                  <a:pt x="1050" y="-8404"/>
                </a:moveTo>
                <a:lnTo>
                  <a:pt x="1050" y="106677"/>
                </a:lnTo>
              </a:path>
            </a:pathLst>
          </a:custGeom>
          <a:ln w="189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739676" y="2133785"/>
            <a:ext cx="3175" cy="455930"/>
          </a:xfrm>
          <a:custGeom>
            <a:avLst/>
            <a:gdLst/>
            <a:ahLst/>
            <a:cxnLst/>
            <a:rect l="l" t="t" r="r" b="b"/>
            <a:pathLst>
              <a:path w="3175" h="455930">
                <a:moveTo>
                  <a:pt x="1470" y="-8404"/>
                </a:moveTo>
                <a:lnTo>
                  <a:pt x="1470" y="463929"/>
                </a:lnTo>
              </a:path>
            </a:pathLst>
          </a:custGeom>
          <a:ln w="197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739676" y="3006757"/>
            <a:ext cx="2540" cy="162560"/>
          </a:xfrm>
          <a:custGeom>
            <a:avLst/>
            <a:gdLst/>
            <a:ahLst/>
            <a:cxnLst/>
            <a:rect l="l" t="t" r="r" b="b"/>
            <a:pathLst>
              <a:path w="2539" h="162560">
                <a:moveTo>
                  <a:pt x="1050" y="-8404"/>
                </a:moveTo>
                <a:lnTo>
                  <a:pt x="1050" y="170792"/>
                </a:lnTo>
              </a:path>
            </a:pathLst>
          </a:custGeom>
          <a:ln w="189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079375" y="2272654"/>
            <a:ext cx="417830" cy="62865"/>
          </a:xfrm>
          <a:custGeom>
            <a:avLst/>
            <a:gdLst/>
            <a:ahLst/>
            <a:cxnLst/>
            <a:rect l="l" t="t" r="r" b="b"/>
            <a:pathLst>
              <a:path w="417829" h="62864">
                <a:moveTo>
                  <a:pt x="0" y="62575"/>
                </a:moveTo>
                <a:lnTo>
                  <a:pt x="3243" y="38997"/>
                </a:lnTo>
                <a:lnTo>
                  <a:pt x="13763" y="19370"/>
                </a:lnTo>
                <a:lnTo>
                  <a:pt x="29903" y="5702"/>
                </a:lnTo>
                <a:lnTo>
                  <a:pt x="50009" y="0"/>
                </a:lnTo>
                <a:lnTo>
                  <a:pt x="70518" y="3816"/>
                </a:lnTo>
                <a:lnTo>
                  <a:pt x="87586" y="15941"/>
                </a:lnTo>
                <a:lnTo>
                  <a:pt x="99454" y="34548"/>
                </a:lnTo>
                <a:lnTo>
                  <a:pt x="104361" y="57815"/>
                </a:lnTo>
                <a:lnTo>
                  <a:pt x="104361" y="59355"/>
                </a:lnTo>
                <a:lnTo>
                  <a:pt x="104361" y="61035"/>
                </a:lnTo>
                <a:lnTo>
                  <a:pt x="104361" y="62575"/>
                </a:lnTo>
                <a:lnTo>
                  <a:pt x="107666" y="38997"/>
                </a:lnTo>
                <a:lnTo>
                  <a:pt x="118194" y="19370"/>
                </a:lnTo>
                <a:lnTo>
                  <a:pt x="134343" y="5702"/>
                </a:lnTo>
                <a:lnTo>
                  <a:pt x="154510" y="0"/>
                </a:lnTo>
                <a:lnTo>
                  <a:pt x="174999" y="3816"/>
                </a:lnTo>
                <a:lnTo>
                  <a:pt x="192035" y="15941"/>
                </a:lnTo>
                <a:lnTo>
                  <a:pt x="203896" y="34548"/>
                </a:lnTo>
                <a:lnTo>
                  <a:pt x="208862" y="57815"/>
                </a:lnTo>
                <a:lnTo>
                  <a:pt x="208862" y="59355"/>
                </a:lnTo>
                <a:lnTo>
                  <a:pt x="208862" y="61035"/>
                </a:lnTo>
                <a:lnTo>
                  <a:pt x="208862" y="62575"/>
                </a:lnTo>
                <a:lnTo>
                  <a:pt x="212108" y="38997"/>
                </a:lnTo>
                <a:lnTo>
                  <a:pt x="222643" y="19370"/>
                </a:lnTo>
                <a:lnTo>
                  <a:pt x="238824" y="5702"/>
                </a:lnTo>
                <a:lnTo>
                  <a:pt x="259012" y="0"/>
                </a:lnTo>
                <a:lnTo>
                  <a:pt x="279439" y="3816"/>
                </a:lnTo>
                <a:lnTo>
                  <a:pt x="296466" y="15941"/>
                </a:lnTo>
                <a:lnTo>
                  <a:pt x="308318" y="34548"/>
                </a:lnTo>
                <a:lnTo>
                  <a:pt x="313223" y="57815"/>
                </a:lnTo>
                <a:lnTo>
                  <a:pt x="313363" y="59355"/>
                </a:lnTo>
                <a:lnTo>
                  <a:pt x="313363" y="61035"/>
                </a:lnTo>
                <a:lnTo>
                  <a:pt x="313223" y="62575"/>
                </a:lnTo>
                <a:lnTo>
                  <a:pt x="316528" y="38997"/>
                </a:lnTo>
                <a:lnTo>
                  <a:pt x="327056" y="19370"/>
                </a:lnTo>
                <a:lnTo>
                  <a:pt x="343205" y="5702"/>
                </a:lnTo>
                <a:lnTo>
                  <a:pt x="363373" y="0"/>
                </a:lnTo>
                <a:lnTo>
                  <a:pt x="383882" y="3816"/>
                </a:lnTo>
                <a:lnTo>
                  <a:pt x="400950" y="15941"/>
                </a:lnTo>
                <a:lnTo>
                  <a:pt x="412817" y="34548"/>
                </a:lnTo>
                <a:lnTo>
                  <a:pt x="417725" y="57815"/>
                </a:lnTo>
                <a:lnTo>
                  <a:pt x="417725" y="59355"/>
                </a:lnTo>
                <a:lnTo>
                  <a:pt x="417725" y="61035"/>
                </a:lnTo>
                <a:lnTo>
                  <a:pt x="41772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079375" y="233522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756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497100" y="233522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756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742617" y="2374986"/>
            <a:ext cx="337185" cy="0"/>
          </a:xfrm>
          <a:custGeom>
            <a:avLst/>
            <a:gdLst/>
            <a:ahLst/>
            <a:cxnLst/>
            <a:rect l="l" t="t" r="r" b="b"/>
            <a:pathLst>
              <a:path w="337185" h="0">
                <a:moveTo>
                  <a:pt x="0" y="0"/>
                </a:moveTo>
                <a:lnTo>
                  <a:pt x="336757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497100" y="2374986"/>
            <a:ext cx="337185" cy="0"/>
          </a:xfrm>
          <a:custGeom>
            <a:avLst/>
            <a:gdLst/>
            <a:ahLst/>
            <a:cxnLst/>
            <a:rect l="l" t="t" r="r" b="b"/>
            <a:pathLst>
              <a:path w="337185" h="0">
                <a:moveTo>
                  <a:pt x="0" y="0"/>
                </a:moveTo>
                <a:lnTo>
                  <a:pt x="336617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358419" y="1664279"/>
            <a:ext cx="316865" cy="316230"/>
          </a:xfrm>
          <a:custGeom>
            <a:avLst/>
            <a:gdLst/>
            <a:ahLst/>
            <a:cxnLst/>
            <a:rect l="l" t="t" r="r" b="b"/>
            <a:pathLst>
              <a:path w="316864" h="316230">
                <a:moveTo>
                  <a:pt x="0" y="20840"/>
                </a:moveTo>
                <a:lnTo>
                  <a:pt x="19013" y="6450"/>
                </a:lnTo>
                <a:lnTo>
                  <a:pt x="40326" y="0"/>
                </a:lnTo>
                <a:lnTo>
                  <a:pt x="61401" y="1765"/>
                </a:lnTo>
                <a:lnTo>
                  <a:pt x="79706" y="12021"/>
                </a:lnTo>
                <a:lnTo>
                  <a:pt x="91486" y="29185"/>
                </a:lnTo>
                <a:lnTo>
                  <a:pt x="94940" y="49801"/>
                </a:lnTo>
                <a:lnTo>
                  <a:pt x="90147" y="71335"/>
                </a:lnTo>
                <a:lnTo>
                  <a:pt x="77185" y="91255"/>
                </a:lnTo>
                <a:lnTo>
                  <a:pt x="76064" y="92375"/>
                </a:lnTo>
                <a:lnTo>
                  <a:pt x="74943" y="93495"/>
                </a:lnTo>
                <a:lnTo>
                  <a:pt x="73823" y="94615"/>
                </a:lnTo>
                <a:lnTo>
                  <a:pt x="92857" y="80224"/>
                </a:lnTo>
                <a:lnTo>
                  <a:pt x="114202" y="73774"/>
                </a:lnTo>
                <a:lnTo>
                  <a:pt x="135284" y="75539"/>
                </a:lnTo>
                <a:lnTo>
                  <a:pt x="153530" y="85795"/>
                </a:lnTo>
                <a:lnTo>
                  <a:pt x="165310" y="102959"/>
                </a:lnTo>
                <a:lnTo>
                  <a:pt x="168764" y="123575"/>
                </a:lnTo>
                <a:lnTo>
                  <a:pt x="163970" y="145109"/>
                </a:lnTo>
                <a:lnTo>
                  <a:pt x="151008" y="165029"/>
                </a:lnTo>
                <a:lnTo>
                  <a:pt x="149887" y="166149"/>
                </a:lnTo>
                <a:lnTo>
                  <a:pt x="148767" y="167269"/>
                </a:lnTo>
                <a:lnTo>
                  <a:pt x="147646" y="168389"/>
                </a:lnTo>
                <a:lnTo>
                  <a:pt x="166680" y="153998"/>
                </a:lnTo>
                <a:lnTo>
                  <a:pt x="188025" y="147548"/>
                </a:lnTo>
                <a:lnTo>
                  <a:pt x="209107" y="149313"/>
                </a:lnTo>
                <a:lnTo>
                  <a:pt x="227353" y="159570"/>
                </a:lnTo>
                <a:lnTo>
                  <a:pt x="239133" y="176733"/>
                </a:lnTo>
                <a:lnTo>
                  <a:pt x="242587" y="197349"/>
                </a:lnTo>
                <a:lnTo>
                  <a:pt x="237793" y="218883"/>
                </a:lnTo>
                <a:lnTo>
                  <a:pt x="224831" y="238803"/>
                </a:lnTo>
                <a:lnTo>
                  <a:pt x="223851" y="239923"/>
                </a:lnTo>
                <a:lnTo>
                  <a:pt x="222590" y="241183"/>
                </a:lnTo>
                <a:lnTo>
                  <a:pt x="221470" y="242163"/>
                </a:lnTo>
                <a:lnTo>
                  <a:pt x="240503" y="227832"/>
                </a:lnTo>
                <a:lnTo>
                  <a:pt x="261848" y="221375"/>
                </a:lnTo>
                <a:lnTo>
                  <a:pt x="282931" y="223107"/>
                </a:lnTo>
                <a:lnTo>
                  <a:pt x="301176" y="233344"/>
                </a:lnTo>
                <a:lnTo>
                  <a:pt x="313037" y="250527"/>
                </a:lnTo>
                <a:lnTo>
                  <a:pt x="316533" y="271176"/>
                </a:lnTo>
                <a:lnTo>
                  <a:pt x="311755" y="292717"/>
                </a:lnTo>
                <a:lnTo>
                  <a:pt x="298795" y="312578"/>
                </a:lnTo>
                <a:lnTo>
                  <a:pt x="297674" y="313837"/>
                </a:lnTo>
                <a:lnTo>
                  <a:pt x="296554" y="314957"/>
                </a:lnTo>
                <a:lnTo>
                  <a:pt x="295293" y="31607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330263" y="168512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156" y="0"/>
                </a:moveTo>
                <a:lnTo>
                  <a:pt x="0" y="2799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625696" y="198035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016" y="0"/>
                </a:moveTo>
                <a:lnTo>
                  <a:pt x="0" y="2799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358419" y="2747637"/>
            <a:ext cx="316230" cy="316865"/>
          </a:xfrm>
          <a:custGeom>
            <a:avLst/>
            <a:gdLst/>
            <a:ahLst/>
            <a:cxnLst/>
            <a:rect l="l" t="t" r="r" b="b"/>
            <a:pathLst>
              <a:path w="316229" h="316864">
                <a:moveTo>
                  <a:pt x="295293" y="0"/>
                </a:moveTo>
                <a:lnTo>
                  <a:pt x="309693" y="19001"/>
                </a:lnTo>
                <a:lnTo>
                  <a:pt x="316148" y="40299"/>
                </a:lnTo>
                <a:lnTo>
                  <a:pt x="314381" y="61361"/>
                </a:lnTo>
                <a:lnTo>
                  <a:pt x="304118" y="79653"/>
                </a:lnTo>
                <a:lnTo>
                  <a:pt x="286943" y="91425"/>
                </a:lnTo>
                <a:lnTo>
                  <a:pt x="266313" y="94877"/>
                </a:lnTo>
                <a:lnTo>
                  <a:pt x="244765" y="90087"/>
                </a:lnTo>
                <a:lnTo>
                  <a:pt x="224831" y="77133"/>
                </a:lnTo>
                <a:lnTo>
                  <a:pt x="223711" y="76014"/>
                </a:lnTo>
                <a:lnTo>
                  <a:pt x="222590" y="74894"/>
                </a:lnTo>
                <a:lnTo>
                  <a:pt x="221470" y="73774"/>
                </a:lnTo>
                <a:lnTo>
                  <a:pt x="235870" y="92795"/>
                </a:lnTo>
                <a:lnTo>
                  <a:pt x="242324" y="114126"/>
                </a:lnTo>
                <a:lnTo>
                  <a:pt x="240558" y="135194"/>
                </a:lnTo>
                <a:lnTo>
                  <a:pt x="230295" y="153427"/>
                </a:lnTo>
                <a:lnTo>
                  <a:pt x="213119" y="165200"/>
                </a:lnTo>
                <a:lnTo>
                  <a:pt x="192490" y="168651"/>
                </a:lnTo>
                <a:lnTo>
                  <a:pt x="170941" y="163861"/>
                </a:lnTo>
                <a:lnTo>
                  <a:pt x="151008" y="150908"/>
                </a:lnTo>
                <a:lnTo>
                  <a:pt x="149887" y="149928"/>
                </a:lnTo>
                <a:lnTo>
                  <a:pt x="148767" y="148668"/>
                </a:lnTo>
                <a:lnTo>
                  <a:pt x="147646" y="147548"/>
                </a:lnTo>
                <a:lnTo>
                  <a:pt x="162046" y="166569"/>
                </a:lnTo>
                <a:lnTo>
                  <a:pt x="168501" y="187900"/>
                </a:lnTo>
                <a:lnTo>
                  <a:pt x="166735" y="208968"/>
                </a:lnTo>
                <a:lnTo>
                  <a:pt x="156471" y="227202"/>
                </a:lnTo>
                <a:lnTo>
                  <a:pt x="139296" y="238996"/>
                </a:lnTo>
                <a:lnTo>
                  <a:pt x="118667" y="242496"/>
                </a:lnTo>
                <a:lnTo>
                  <a:pt x="97118" y="237753"/>
                </a:lnTo>
                <a:lnTo>
                  <a:pt x="77185" y="224822"/>
                </a:lnTo>
                <a:lnTo>
                  <a:pt x="76064" y="223702"/>
                </a:lnTo>
                <a:lnTo>
                  <a:pt x="74943" y="222582"/>
                </a:lnTo>
                <a:lnTo>
                  <a:pt x="73823" y="221322"/>
                </a:lnTo>
                <a:lnTo>
                  <a:pt x="88164" y="240343"/>
                </a:lnTo>
                <a:lnTo>
                  <a:pt x="94625" y="261674"/>
                </a:lnTo>
                <a:lnTo>
                  <a:pt x="92892" y="282742"/>
                </a:lnTo>
                <a:lnTo>
                  <a:pt x="82648" y="300976"/>
                </a:lnTo>
                <a:lnTo>
                  <a:pt x="65453" y="312829"/>
                </a:lnTo>
                <a:lnTo>
                  <a:pt x="44791" y="316322"/>
                </a:lnTo>
                <a:lnTo>
                  <a:pt x="23236" y="311547"/>
                </a:lnTo>
                <a:lnTo>
                  <a:pt x="3361" y="298596"/>
                </a:lnTo>
                <a:lnTo>
                  <a:pt x="2101" y="297476"/>
                </a:lnTo>
                <a:lnTo>
                  <a:pt x="980" y="296356"/>
                </a:lnTo>
                <a:lnTo>
                  <a:pt x="0" y="295096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625696" y="271949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016" y="28137"/>
                </a:moveTo>
                <a:lnTo>
                  <a:pt x="0" y="0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330263" y="301473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156" y="27997"/>
                </a:moveTo>
                <a:lnTo>
                  <a:pt x="0" y="0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602815" y="1518673"/>
            <a:ext cx="727710" cy="194945"/>
          </a:xfrm>
          <a:custGeom>
            <a:avLst/>
            <a:gdLst/>
            <a:ahLst/>
            <a:cxnLst/>
            <a:rect l="l" t="t" r="r" b="b"/>
            <a:pathLst>
              <a:path w="727710" h="194944">
                <a:moveTo>
                  <a:pt x="727447" y="194444"/>
                </a:moveTo>
                <a:lnTo>
                  <a:pt x="436776" y="0"/>
                </a:lnTo>
                <a:lnTo>
                  <a:pt x="0" y="0"/>
                </a:lnTo>
              </a:path>
            </a:pathLst>
          </a:custGeom>
          <a:ln w="167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602815" y="3014736"/>
            <a:ext cx="727710" cy="290830"/>
          </a:xfrm>
          <a:custGeom>
            <a:avLst/>
            <a:gdLst/>
            <a:ahLst/>
            <a:cxnLst/>
            <a:rect l="l" t="t" r="r" b="b"/>
            <a:pathLst>
              <a:path w="727710" h="290829">
                <a:moveTo>
                  <a:pt x="727447" y="0"/>
                </a:moveTo>
                <a:lnTo>
                  <a:pt x="436776" y="290477"/>
                </a:lnTo>
                <a:lnTo>
                  <a:pt x="0" y="290477"/>
                </a:lnTo>
              </a:path>
            </a:pathLst>
          </a:custGeom>
          <a:ln w="16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833718" y="2014654"/>
            <a:ext cx="0" cy="754380"/>
          </a:xfrm>
          <a:custGeom>
            <a:avLst/>
            <a:gdLst/>
            <a:ahLst/>
            <a:cxnLst/>
            <a:rect l="l" t="t" r="r" b="b"/>
            <a:pathLst>
              <a:path w="0" h="754380">
                <a:moveTo>
                  <a:pt x="0" y="0"/>
                </a:moveTo>
                <a:lnTo>
                  <a:pt x="0" y="753981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625696" y="2609888"/>
            <a:ext cx="208279" cy="109855"/>
          </a:xfrm>
          <a:custGeom>
            <a:avLst/>
            <a:gdLst/>
            <a:ahLst/>
            <a:cxnLst/>
            <a:rect l="l" t="t" r="r" b="b"/>
            <a:pathLst>
              <a:path w="208279" h="109855">
                <a:moveTo>
                  <a:pt x="0" y="109611"/>
                </a:moveTo>
                <a:lnTo>
                  <a:pt x="108843" y="839"/>
                </a:lnTo>
                <a:lnTo>
                  <a:pt x="208022" y="0"/>
                </a:lnTo>
              </a:path>
            </a:pathLst>
          </a:custGeom>
          <a:ln w="168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625696" y="2008355"/>
            <a:ext cx="208279" cy="109220"/>
          </a:xfrm>
          <a:custGeom>
            <a:avLst/>
            <a:gdLst/>
            <a:ahLst/>
            <a:cxnLst/>
            <a:rect l="l" t="t" r="r" b="b"/>
            <a:pathLst>
              <a:path w="208279" h="109219">
                <a:moveTo>
                  <a:pt x="0" y="0"/>
                </a:moveTo>
                <a:lnTo>
                  <a:pt x="108843" y="108771"/>
                </a:lnTo>
                <a:lnTo>
                  <a:pt x="208022" y="105551"/>
                </a:lnTo>
              </a:path>
            </a:pathLst>
          </a:custGeom>
          <a:ln w="168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1521554" y="1289127"/>
            <a:ext cx="85280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68325" algn="l"/>
              </a:tabLst>
            </a:pP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0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2</a:t>
            </a:r>
            <a:r>
              <a:rPr dirty="0" sz="1300">
                <a:latin typeface="Arial"/>
                <a:cs typeface="Arial"/>
              </a:rPr>
              <a:t>	</a:t>
            </a: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0</a:t>
            </a:r>
            <a:r>
              <a:rPr dirty="0" sz="1300" spc="5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561253" y="2043108"/>
            <a:ext cx="2965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0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117170" y="2043108"/>
            <a:ext cx="2965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0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521554" y="2836846"/>
            <a:ext cx="2965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0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2077470" y="2836846"/>
            <a:ext cx="2965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0</a:t>
            </a:r>
            <a:r>
              <a:rPr dirty="0" sz="1300" spc="5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871681" y="2638341"/>
            <a:ext cx="2965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0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834839" y="1728977"/>
            <a:ext cx="665480" cy="54165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1300" spc="5">
                <a:latin typeface="Arial"/>
                <a:cs typeface="Arial"/>
              </a:rPr>
              <a:t>j0.25</a:t>
            </a:r>
            <a:endParaRPr sz="1300">
              <a:latin typeface="Arial"/>
              <a:cs typeface="Arial"/>
            </a:endParaRPr>
          </a:p>
          <a:p>
            <a:pPr marL="193675">
              <a:lnSpc>
                <a:spcPct val="100000"/>
              </a:lnSpc>
              <a:spcBef>
                <a:spcPts val="470"/>
              </a:spcBef>
            </a:pPr>
            <a:r>
              <a:rPr dirty="0" sz="1300" spc="5">
                <a:latin typeface="Arial"/>
                <a:cs typeface="Arial"/>
              </a:rPr>
              <a:t>j0.125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586380" y="2876463"/>
            <a:ext cx="2965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0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905943" y="162002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39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895347" y="2352028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3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905552" y="316340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37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895347" y="1617925"/>
            <a:ext cx="0" cy="1548130"/>
          </a:xfrm>
          <a:custGeom>
            <a:avLst/>
            <a:gdLst/>
            <a:ahLst/>
            <a:cxnLst/>
            <a:rect l="l" t="t" r="r" b="b"/>
            <a:pathLst>
              <a:path w="0" h="1548130">
                <a:moveTo>
                  <a:pt x="0" y="0"/>
                </a:moveTo>
                <a:lnTo>
                  <a:pt x="0" y="1547578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462173" y="1120124"/>
            <a:ext cx="181965" cy="18198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 txBox="1"/>
          <p:nvPr/>
        </p:nvSpPr>
        <p:spPr>
          <a:xfrm>
            <a:off x="2507187" y="1080823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2462173" y="1973357"/>
            <a:ext cx="181965" cy="18198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2507187" y="1934057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2462173" y="2757016"/>
            <a:ext cx="181965" cy="18198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2507187" y="2717715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3782448" y="1784792"/>
            <a:ext cx="182105" cy="18198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 txBox="1"/>
          <p:nvPr/>
        </p:nvSpPr>
        <p:spPr>
          <a:xfrm>
            <a:off x="3566488" y="1510593"/>
            <a:ext cx="380365" cy="4622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300" spc="5">
                <a:latin typeface="Arial"/>
                <a:cs typeface="Arial"/>
              </a:rPr>
              <a:t>j0.2</a:t>
            </a:r>
            <a:endParaRPr sz="1300">
              <a:latin typeface="Arial"/>
              <a:cs typeface="Arial"/>
            </a:endParaRPr>
          </a:p>
          <a:p>
            <a:pPr marL="273050">
              <a:lnSpc>
                <a:spcPct val="100000"/>
              </a:lnSpc>
              <a:spcBef>
                <a:spcPts val="160"/>
              </a:spcBef>
            </a:pPr>
            <a:r>
              <a:rPr dirty="0" sz="1300" spc="1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034628" y="2023369"/>
            <a:ext cx="27813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E”c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29922" y="2816967"/>
            <a:ext cx="28702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E”b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855640" y="3304373"/>
            <a:ext cx="0" cy="337820"/>
          </a:xfrm>
          <a:custGeom>
            <a:avLst/>
            <a:gdLst/>
            <a:ahLst/>
            <a:cxnLst/>
            <a:rect l="l" t="t" r="r" b="b"/>
            <a:pathLst>
              <a:path w="0" h="337820">
                <a:moveTo>
                  <a:pt x="0" y="0"/>
                </a:moveTo>
                <a:lnTo>
                  <a:pt x="0" y="337233"/>
                </a:lnTo>
              </a:path>
            </a:pathLst>
          </a:custGeom>
          <a:ln w="33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833718" y="3304373"/>
            <a:ext cx="0" cy="337820"/>
          </a:xfrm>
          <a:custGeom>
            <a:avLst/>
            <a:gdLst/>
            <a:ahLst/>
            <a:cxnLst/>
            <a:rect l="l" t="t" r="r" b="b"/>
            <a:pathLst>
              <a:path w="0" h="337820">
                <a:moveTo>
                  <a:pt x="0" y="0"/>
                </a:moveTo>
                <a:lnTo>
                  <a:pt x="0" y="337233"/>
                </a:lnTo>
              </a:path>
            </a:pathLst>
          </a:custGeom>
          <a:ln w="33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642459" y="3502738"/>
            <a:ext cx="1085215" cy="0"/>
          </a:xfrm>
          <a:custGeom>
            <a:avLst/>
            <a:gdLst/>
            <a:ahLst/>
            <a:cxnLst/>
            <a:rect l="l" t="t" r="r" b="b"/>
            <a:pathLst>
              <a:path w="1085214" h="0">
                <a:moveTo>
                  <a:pt x="0" y="0"/>
                </a:moveTo>
                <a:lnTo>
                  <a:pt x="1084936" y="0"/>
                </a:lnTo>
              </a:path>
            </a:pathLst>
          </a:custGeom>
          <a:ln w="33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717730" y="3464101"/>
            <a:ext cx="116205" cy="77470"/>
          </a:xfrm>
          <a:custGeom>
            <a:avLst/>
            <a:gdLst/>
            <a:ahLst/>
            <a:cxnLst/>
            <a:rect l="l" t="t" r="r" b="b"/>
            <a:pathLst>
              <a:path w="116204" h="77470">
                <a:moveTo>
                  <a:pt x="0" y="0"/>
                </a:moveTo>
                <a:lnTo>
                  <a:pt x="0" y="77273"/>
                </a:lnTo>
                <a:lnTo>
                  <a:pt x="115988" y="386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961962" y="3502738"/>
            <a:ext cx="1184275" cy="0"/>
          </a:xfrm>
          <a:custGeom>
            <a:avLst/>
            <a:gdLst/>
            <a:ahLst/>
            <a:cxnLst/>
            <a:rect l="l" t="t" r="r" b="b"/>
            <a:pathLst>
              <a:path w="1184275" h="0">
                <a:moveTo>
                  <a:pt x="0" y="0"/>
                </a:moveTo>
                <a:lnTo>
                  <a:pt x="1184199" y="0"/>
                </a:lnTo>
              </a:path>
            </a:pathLst>
          </a:custGeom>
          <a:ln w="33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855640" y="3464101"/>
            <a:ext cx="116205" cy="77470"/>
          </a:xfrm>
          <a:custGeom>
            <a:avLst/>
            <a:gdLst/>
            <a:ahLst/>
            <a:cxnLst/>
            <a:rect l="l" t="t" r="r" b="b"/>
            <a:pathLst>
              <a:path w="116205" h="77470">
                <a:moveTo>
                  <a:pt x="115988" y="0"/>
                </a:moveTo>
                <a:lnTo>
                  <a:pt x="0" y="38636"/>
                </a:lnTo>
                <a:lnTo>
                  <a:pt x="115988" y="77273"/>
                </a:lnTo>
                <a:lnTo>
                  <a:pt x="11598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2332084" y="3372444"/>
            <a:ext cx="18478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5">
                <a:solidFill>
                  <a:srgbClr val="000080"/>
                </a:solidFill>
                <a:latin typeface="Arial"/>
                <a:cs typeface="Arial"/>
              </a:rPr>
              <a:t>V</a:t>
            </a:r>
            <a:r>
              <a:rPr dirty="0" sz="1300" spc="5">
                <a:solidFill>
                  <a:srgbClr val="000080"/>
                </a:solidFill>
                <a:latin typeface="Arial"/>
                <a:cs typeface="Arial"/>
              </a:rPr>
              <a:t>f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7043422" y="3559154"/>
            <a:ext cx="136525" cy="90805"/>
          </a:xfrm>
          <a:custGeom>
            <a:avLst/>
            <a:gdLst/>
            <a:ahLst/>
            <a:cxnLst/>
            <a:rect l="l" t="t" r="r" b="b"/>
            <a:pathLst>
              <a:path w="136525" h="90804">
                <a:moveTo>
                  <a:pt x="136159" y="0"/>
                </a:moveTo>
                <a:lnTo>
                  <a:pt x="0" y="45356"/>
                </a:lnTo>
                <a:lnTo>
                  <a:pt x="136159" y="90712"/>
                </a:lnTo>
                <a:lnTo>
                  <a:pt x="13615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 txBox="1"/>
          <p:nvPr/>
        </p:nvSpPr>
        <p:spPr>
          <a:xfrm>
            <a:off x="7040669" y="3374964"/>
            <a:ext cx="429259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sng" sz="1300" spc="-484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300" spc="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I”f</a:t>
            </a:r>
            <a:r>
              <a:rPr dirty="0" u="sng" sz="13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5016575" y="1488013"/>
            <a:ext cx="235192" cy="23504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401378" y="1545971"/>
            <a:ext cx="418465" cy="62865"/>
          </a:xfrm>
          <a:custGeom>
            <a:avLst/>
            <a:gdLst/>
            <a:ahLst/>
            <a:cxnLst/>
            <a:rect l="l" t="t" r="r" b="b"/>
            <a:pathLst>
              <a:path w="418464" h="62865">
                <a:moveTo>
                  <a:pt x="0" y="62575"/>
                </a:moveTo>
                <a:lnTo>
                  <a:pt x="3305" y="38997"/>
                </a:lnTo>
                <a:lnTo>
                  <a:pt x="13833" y="19370"/>
                </a:lnTo>
                <a:lnTo>
                  <a:pt x="29981" y="5702"/>
                </a:lnTo>
                <a:lnTo>
                  <a:pt x="50149" y="0"/>
                </a:lnTo>
                <a:lnTo>
                  <a:pt x="70658" y="3836"/>
                </a:lnTo>
                <a:lnTo>
                  <a:pt x="87726" y="15993"/>
                </a:lnTo>
                <a:lnTo>
                  <a:pt x="99594" y="34607"/>
                </a:lnTo>
                <a:lnTo>
                  <a:pt x="104501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501" y="62575"/>
                </a:lnTo>
                <a:lnTo>
                  <a:pt x="107806" y="38997"/>
                </a:lnTo>
                <a:lnTo>
                  <a:pt x="118334" y="19370"/>
                </a:lnTo>
                <a:lnTo>
                  <a:pt x="134483" y="5702"/>
                </a:lnTo>
                <a:lnTo>
                  <a:pt x="154650" y="0"/>
                </a:lnTo>
                <a:lnTo>
                  <a:pt x="175137" y="3836"/>
                </a:lnTo>
                <a:lnTo>
                  <a:pt x="192157" y="15993"/>
                </a:lnTo>
                <a:lnTo>
                  <a:pt x="203977" y="34607"/>
                </a:lnTo>
                <a:lnTo>
                  <a:pt x="208862" y="57815"/>
                </a:lnTo>
                <a:lnTo>
                  <a:pt x="209002" y="59355"/>
                </a:lnTo>
                <a:lnTo>
                  <a:pt x="209002" y="61035"/>
                </a:lnTo>
                <a:lnTo>
                  <a:pt x="208862" y="62575"/>
                </a:lnTo>
                <a:lnTo>
                  <a:pt x="212167" y="38997"/>
                </a:lnTo>
                <a:lnTo>
                  <a:pt x="222695" y="19370"/>
                </a:lnTo>
                <a:lnTo>
                  <a:pt x="238844" y="5702"/>
                </a:lnTo>
                <a:lnTo>
                  <a:pt x="259012" y="0"/>
                </a:lnTo>
                <a:lnTo>
                  <a:pt x="279520" y="3836"/>
                </a:lnTo>
                <a:lnTo>
                  <a:pt x="296589" y="15993"/>
                </a:lnTo>
                <a:lnTo>
                  <a:pt x="308456" y="34607"/>
                </a:lnTo>
                <a:lnTo>
                  <a:pt x="313363" y="57815"/>
                </a:lnTo>
                <a:lnTo>
                  <a:pt x="313363" y="59355"/>
                </a:lnTo>
                <a:lnTo>
                  <a:pt x="313363" y="61035"/>
                </a:lnTo>
                <a:lnTo>
                  <a:pt x="313363" y="62575"/>
                </a:lnTo>
                <a:lnTo>
                  <a:pt x="316669" y="38997"/>
                </a:lnTo>
                <a:lnTo>
                  <a:pt x="327197" y="19370"/>
                </a:lnTo>
                <a:lnTo>
                  <a:pt x="343345" y="5702"/>
                </a:lnTo>
                <a:lnTo>
                  <a:pt x="363513" y="0"/>
                </a:lnTo>
                <a:lnTo>
                  <a:pt x="384002" y="3836"/>
                </a:lnTo>
                <a:lnTo>
                  <a:pt x="401037" y="15993"/>
                </a:lnTo>
                <a:lnTo>
                  <a:pt x="412898" y="34607"/>
                </a:lnTo>
                <a:lnTo>
                  <a:pt x="417865" y="57815"/>
                </a:lnTo>
                <a:lnTo>
                  <a:pt x="417865" y="59355"/>
                </a:lnTo>
                <a:lnTo>
                  <a:pt x="417865" y="61035"/>
                </a:lnTo>
                <a:lnTo>
                  <a:pt x="41786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401378" y="1608546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819244" y="1608546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242525" y="161904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819244" y="1619045"/>
            <a:ext cx="576580" cy="0"/>
          </a:xfrm>
          <a:custGeom>
            <a:avLst/>
            <a:gdLst/>
            <a:ahLst/>
            <a:cxnLst/>
            <a:rect l="l" t="t" r="r" b="b"/>
            <a:pathLst>
              <a:path w="576579" h="0">
                <a:moveTo>
                  <a:pt x="0" y="0"/>
                </a:moveTo>
                <a:lnTo>
                  <a:pt x="576578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563780" y="1357406"/>
            <a:ext cx="0" cy="417195"/>
          </a:xfrm>
          <a:custGeom>
            <a:avLst/>
            <a:gdLst/>
            <a:ahLst/>
            <a:cxnLst/>
            <a:rect l="l" t="t" r="r" b="b"/>
            <a:pathLst>
              <a:path w="0" h="417194">
                <a:moveTo>
                  <a:pt x="0" y="0"/>
                </a:moveTo>
                <a:lnTo>
                  <a:pt x="0" y="416747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395822" y="161904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006629" y="2241854"/>
            <a:ext cx="235192" cy="23518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391432" y="2299952"/>
            <a:ext cx="418465" cy="62865"/>
          </a:xfrm>
          <a:custGeom>
            <a:avLst/>
            <a:gdLst/>
            <a:ahLst/>
            <a:cxnLst/>
            <a:rect l="l" t="t" r="r" b="b"/>
            <a:pathLst>
              <a:path w="418464" h="62864">
                <a:moveTo>
                  <a:pt x="0" y="62575"/>
                </a:moveTo>
                <a:lnTo>
                  <a:pt x="3305" y="38997"/>
                </a:lnTo>
                <a:lnTo>
                  <a:pt x="13833" y="19370"/>
                </a:lnTo>
                <a:lnTo>
                  <a:pt x="29981" y="5702"/>
                </a:lnTo>
                <a:lnTo>
                  <a:pt x="50149" y="0"/>
                </a:lnTo>
                <a:lnTo>
                  <a:pt x="70658" y="3816"/>
                </a:lnTo>
                <a:lnTo>
                  <a:pt x="87726" y="15941"/>
                </a:lnTo>
                <a:lnTo>
                  <a:pt x="99594" y="34548"/>
                </a:lnTo>
                <a:lnTo>
                  <a:pt x="104501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501" y="62575"/>
                </a:lnTo>
                <a:lnTo>
                  <a:pt x="107806" y="38997"/>
                </a:lnTo>
                <a:lnTo>
                  <a:pt x="118334" y="19370"/>
                </a:lnTo>
                <a:lnTo>
                  <a:pt x="134483" y="5702"/>
                </a:lnTo>
                <a:lnTo>
                  <a:pt x="154650" y="0"/>
                </a:lnTo>
                <a:lnTo>
                  <a:pt x="175139" y="3816"/>
                </a:lnTo>
                <a:lnTo>
                  <a:pt x="192175" y="15941"/>
                </a:lnTo>
                <a:lnTo>
                  <a:pt x="204036" y="34548"/>
                </a:lnTo>
                <a:lnTo>
                  <a:pt x="209002" y="57815"/>
                </a:lnTo>
                <a:lnTo>
                  <a:pt x="209002" y="59355"/>
                </a:lnTo>
                <a:lnTo>
                  <a:pt x="209002" y="61035"/>
                </a:lnTo>
                <a:lnTo>
                  <a:pt x="209002" y="62575"/>
                </a:lnTo>
                <a:lnTo>
                  <a:pt x="212246" y="38997"/>
                </a:lnTo>
                <a:lnTo>
                  <a:pt x="222765" y="19370"/>
                </a:lnTo>
                <a:lnTo>
                  <a:pt x="238905" y="5702"/>
                </a:lnTo>
                <a:lnTo>
                  <a:pt x="259012" y="0"/>
                </a:lnTo>
                <a:lnTo>
                  <a:pt x="279520" y="3816"/>
                </a:lnTo>
                <a:lnTo>
                  <a:pt x="296589" y="15941"/>
                </a:lnTo>
                <a:lnTo>
                  <a:pt x="308456" y="34548"/>
                </a:lnTo>
                <a:lnTo>
                  <a:pt x="313363" y="57815"/>
                </a:lnTo>
                <a:lnTo>
                  <a:pt x="313504" y="59355"/>
                </a:lnTo>
                <a:lnTo>
                  <a:pt x="313504" y="61035"/>
                </a:lnTo>
                <a:lnTo>
                  <a:pt x="313363" y="62575"/>
                </a:lnTo>
                <a:lnTo>
                  <a:pt x="316669" y="38997"/>
                </a:lnTo>
                <a:lnTo>
                  <a:pt x="327197" y="19370"/>
                </a:lnTo>
                <a:lnTo>
                  <a:pt x="343345" y="5702"/>
                </a:lnTo>
                <a:lnTo>
                  <a:pt x="363513" y="0"/>
                </a:lnTo>
                <a:lnTo>
                  <a:pt x="384002" y="3816"/>
                </a:lnTo>
                <a:lnTo>
                  <a:pt x="401037" y="15941"/>
                </a:lnTo>
                <a:lnTo>
                  <a:pt x="412898" y="34548"/>
                </a:lnTo>
                <a:lnTo>
                  <a:pt x="417865" y="57815"/>
                </a:lnTo>
                <a:lnTo>
                  <a:pt x="417865" y="59355"/>
                </a:lnTo>
                <a:lnTo>
                  <a:pt x="417865" y="61035"/>
                </a:lnTo>
                <a:lnTo>
                  <a:pt x="41786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391432" y="2362527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232719" y="2373026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71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016575" y="3035592"/>
            <a:ext cx="235192" cy="23504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401378" y="3093550"/>
            <a:ext cx="418465" cy="62865"/>
          </a:xfrm>
          <a:custGeom>
            <a:avLst/>
            <a:gdLst/>
            <a:ahLst/>
            <a:cxnLst/>
            <a:rect l="l" t="t" r="r" b="b"/>
            <a:pathLst>
              <a:path w="418464" h="62864">
                <a:moveTo>
                  <a:pt x="0" y="62575"/>
                </a:moveTo>
                <a:lnTo>
                  <a:pt x="3305" y="38997"/>
                </a:lnTo>
                <a:lnTo>
                  <a:pt x="13833" y="19370"/>
                </a:lnTo>
                <a:lnTo>
                  <a:pt x="29981" y="5702"/>
                </a:lnTo>
                <a:lnTo>
                  <a:pt x="50149" y="0"/>
                </a:lnTo>
                <a:lnTo>
                  <a:pt x="70658" y="3836"/>
                </a:lnTo>
                <a:lnTo>
                  <a:pt x="87726" y="15993"/>
                </a:lnTo>
                <a:lnTo>
                  <a:pt x="99594" y="34607"/>
                </a:lnTo>
                <a:lnTo>
                  <a:pt x="104501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501" y="62575"/>
                </a:lnTo>
                <a:lnTo>
                  <a:pt x="107806" y="38997"/>
                </a:lnTo>
                <a:lnTo>
                  <a:pt x="118334" y="19370"/>
                </a:lnTo>
                <a:lnTo>
                  <a:pt x="134483" y="5702"/>
                </a:lnTo>
                <a:lnTo>
                  <a:pt x="154650" y="0"/>
                </a:lnTo>
                <a:lnTo>
                  <a:pt x="175137" y="3836"/>
                </a:lnTo>
                <a:lnTo>
                  <a:pt x="192157" y="15993"/>
                </a:lnTo>
                <a:lnTo>
                  <a:pt x="203977" y="34607"/>
                </a:lnTo>
                <a:lnTo>
                  <a:pt x="208862" y="57815"/>
                </a:lnTo>
                <a:lnTo>
                  <a:pt x="209002" y="59355"/>
                </a:lnTo>
                <a:lnTo>
                  <a:pt x="209002" y="61035"/>
                </a:lnTo>
                <a:lnTo>
                  <a:pt x="208862" y="62575"/>
                </a:lnTo>
                <a:lnTo>
                  <a:pt x="212167" y="38997"/>
                </a:lnTo>
                <a:lnTo>
                  <a:pt x="222695" y="19370"/>
                </a:lnTo>
                <a:lnTo>
                  <a:pt x="238844" y="5702"/>
                </a:lnTo>
                <a:lnTo>
                  <a:pt x="259012" y="0"/>
                </a:lnTo>
                <a:lnTo>
                  <a:pt x="279520" y="3836"/>
                </a:lnTo>
                <a:lnTo>
                  <a:pt x="296589" y="15993"/>
                </a:lnTo>
                <a:lnTo>
                  <a:pt x="308456" y="34607"/>
                </a:lnTo>
                <a:lnTo>
                  <a:pt x="313363" y="57815"/>
                </a:lnTo>
                <a:lnTo>
                  <a:pt x="313363" y="59355"/>
                </a:lnTo>
                <a:lnTo>
                  <a:pt x="313363" y="61035"/>
                </a:lnTo>
                <a:lnTo>
                  <a:pt x="313363" y="62575"/>
                </a:lnTo>
                <a:lnTo>
                  <a:pt x="316669" y="38997"/>
                </a:lnTo>
                <a:lnTo>
                  <a:pt x="327197" y="19370"/>
                </a:lnTo>
                <a:lnTo>
                  <a:pt x="343345" y="5702"/>
                </a:lnTo>
                <a:lnTo>
                  <a:pt x="363513" y="0"/>
                </a:lnTo>
                <a:lnTo>
                  <a:pt x="384002" y="3836"/>
                </a:lnTo>
                <a:lnTo>
                  <a:pt x="401037" y="15993"/>
                </a:lnTo>
                <a:lnTo>
                  <a:pt x="412898" y="34607"/>
                </a:lnTo>
                <a:lnTo>
                  <a:pt x="417865" y="57815"/>
                </a:lnTo>
                <a:lnTo>
                  <a:pt x="417865" y="59355"/>
                </a:lnTo>
                <a:lnTo>
                  <a:pt x="417865" y="61035"/>
                </a:lnTo>
                <a:lnTo>
                  <a:pt x="41786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401378" y="3156125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5819244" y="3156125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4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242525" y="316662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819244" y="3166624"/>
            <a:ext cx="576580" cy="0"/>
          </a:xfrm>
          <a:custGeom>
            <a:avLst/>
            <a:gdLst/>
            <a:ahLst/>
            <a:cxnLst/>
            <a:rect l="l" t="t" r="r" b="b"/>
            <a:pathLst>
              <a:path w="576579" h="0">
                <a:moveTo>
                  <a:pt x="0" y="0"/>
                </a:moveTo>
                <a:lnTo>
                  <a:pt x="576578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563780" y="3004237"/>
            <a:ext cx="0" cy="396875"/>
          </a:xfrm>
          <a:custGeom>
            <a:avLst/>
            <a:gdLst/>
            <a:ahLst/>
            <a:cxnLst/>
            <a:rect l="l" t="t" r="r" b="b"/>
            <a:pathLst>
              <a:path w="0" h="396875">
                <a:moveTo>
                  <a:pt x="0" y="0"/>
                </a:moveTo>
                <a:lnTo>
                  <a:pt x="0" y="396868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6395822" y="316662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711007" y="1713818"/>
            <a:ext cx="62865" cy="417830"/>
          </a:xfrm>
          <a:custGeom>
            <a:avLst/>
            <a:gdLst/>
            <a:ahLst/>
            <a:cxnLst/>
            <a:rect l="l" t="t" r="r" b="b"/>
            <a:pathLst>
              <a:path w="62865" h="417830">
                <a:moveTo>
                  <a:pt x="0" y="0"/>
                </a:moveTo>
                <a:lnTo>
                  <a:pt x="23671" y="3302"/>
                </a:lnTo>
                <a:lnTo>
                  <a:pt x="43337" y="13823"/>
                </a:lnTo>
                <a:lnTo>
                  <a:pt x="56989" y="29962"/>
                </a:lnTo>
                <a:lnTo>
                  <a:pt x="62616" y="50116"/>
                </a:lnTo>
                <a:lnTo>
                  <a:pt x="58858" y="70589"/>
                </a:lnTo>
                <a:lnTo>
                  <a:pt x="46734" y="87598"/>
                </a:lnTo>
                <a:lnTo>
                  <a:pt x="28123" y="99409"/>
                </a:lnTo>
                <a:lnTo>
                  <a:pt x="4902" y="104291"/>
                </a:lnTo>
                <a:lnTo>
                  <a:pt x="3221" y="104431"/>
                </a:lnTo>
                <a:lnTo>
                  <a:pt x="1680" y="104431"/>
                </a:lnTo>
                <a:lnTo>
                  <a:pt x="0" y="104291"/>
                </a:lnTo>
                <a:lnTo>
                  <a:pt x="23671" y="107594"/>
                </a:lnTo>
                <a:lnTo>
                  <a:pt x="43337" y="118115"/>
                </a:lnTo>
                <a:lnTo>
                  <a:pt x="56989" y="134253"/>
                </a:lnTo>
                <a:lnTo>
                  <a:pt x="62616" y="154407"/>
                </a:lnTo>
                <a:lnTo>
                  <a:pt x="58858" y="174903"/>
                </a:lnTo>
                <a:lnTo>
                  <a:pt x="46734" y="191959"/>
                </a:lnTo>
                <a:lnTo>
                  <a:pt x="28123" y="203819"/>
                </a:lnTo>
                <a:lnTo>
                  <a:pt x="4902" y="208723"/>
                </a:lnTo>
                <a:lnTo>
                  <a:pt x="3221" y="208723"/>
                </a:lnTo>
                <a:lnTo>
                  <a:pt x="1680" y="208723"/>
                </a:lnTo>
                <a:lnTo>
                  <a:pt x="0" y="208723"/>
                </a:lnTo>
                <a:lnTo>
                  <a:pt x="23671" y="212026"/>
                </a:lnTo>
                <a:lnTo>
                  <a:pt x="43337" y="222547"/>
                </a:lnTo>
                <a:lnTo>
                  <a:pt x="56989" y="238685"/>
                </a:lnTo>
                <a:lnTo>
                  <a:pt x="62616" y="258839"/>
                </a:lnTo>
                <a:lnTo>
                  <a:pt x="58858" y="279313"/>
                </a:lnTo>
                <a:lnTo>
                  <a:pt x="46734" y="296321"/>
                </a:lnTo>
                <a:lnTo>
                  <a:pt x="28123" y="308133"/>
                </a:lnTo>
                <a:lnTo>
                  <a:pt x="4902" y="313015"/>
                </a:lnTo>
                <a:lnTo>
                  <a:pt x="3221" y="313155"/>
                </a:lnTo>
                <a:lnTo>
                  <a:pt x="1680" y="313155"/>
                </a:lnTo>
                <a:lnTo>
                  <a:pt x="0" y="313015"/>
                </a:lnTo>
                <a:lnTo>
                  <a:pt x="23671" y="316318"/>
                </a:lnTo>
                <a:lnTo>
                  <a:pt x="43337" y="326839"/>
                </a:lnTo>
                <a:lnTo>
                  <a:pt x="56989" y="342977"/>
                </a:lnTo>
                <a:lnTo>
                  <a:pt x="62616" y="363131"/>
                </a:lnTo>
                <a:lnTo>
                  <a:pt x="58858" y="383626"/>
                </a:lnTo>
                <a:lnTo>
                  <a:pt x="46734" y="400683"/>
                </a:lnTo>
                <a:lnTo>
                  <a:pt x="28123" y="412543"/>
                </a:lnTo>
                <a:lnTo>
                  <a:pt x="4902" y="417447"/>
                </a:lnTo>
                <a:lnTo>
                  <a:pt x="3221" y="417447"/>
                </a:lnTo>
                <a:lnTo>
                  <a:pt x="1680" y="417447"/>
                </a:lnTo>
                <a:lnTo>
                  <a:pt x="0" y="417447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700641" y="1713818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 h="0">
                <a:moveTo>
                  <a:pt x="10366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6711007" y="2586790"/>
            <a:ext cx="62865" cy="417830"/>
          </a:xfrm>
          <a:custGeom>
            <a:avLst/>
            <a:gdLst/>
            <a:ahLst/>
            <a:cxnLst/>
            <a:rect l="l" t="t" r="r" b="b"/>
            <a:pathLst>
              <a:path w="62865" h="417830">
                <a:moveTo>
                  <a:pt x="0" y="0"/>
                </a:moveTo>
                <a:lnTo>
                  <a:pt x="23671" y="3302"/>
                </a:lnTo>
                <a:lnTo>
                  <a:pt x="43337" y="13823"/>
                </a:lnTo>
                <a:lnTo>
                  <a:pt x="56989" y="29962"/>
                </a:lnTo>
                <a:lnTo>
                  <a:pt x="62616" y="50116"/>
                </a:lnTo>
                <a:lnTo>
                  <a:pt x="58858" y="70591"/>
                </a:lnTo>
                <a:lnTo>
                  <a:pt x="46734" y="87615"/>
                </a:lnTo>
                <a:lnTo>
                  <a:pt x="28123" y="99468"/>
                </a:lnTo>
                <a:lnTo>
                  <a:pt x="4902" y="104431"/>
                </a:lnTo>
                <a:lnTo>
                  <a:pt x="3221" y="104431"/>
                </a:lnTo>
                <a:lnTo>
                  <a:pt x="1680" y="104431"/>
                </a:lnTo>
                <a:lnTo>
                  <a:pt x="0" y="104431"/>
                </a:lnTo>
                <a:lnTo>
                  <a:pt x="23671" y="107673"/>
                </a:lnTo>
                <a:lnTo>
                  <a:pt x="43337" y="118185"/>
                </a:lnTo>
                <a:lnTo>
                  <a:pt x="56989" y="134315"/>
                </a:lnTo>
                <a:lnTo>
                  <a:pt x="62616" y="154407"/>
                </a:lnTo>
                <a:lnTo>
                  <a:pt x="58858" y="174903"/>
                </a:lnTo>
                <a:lnTo>
                  <a:pt x="46734" y="191959"/>
                </a:lnTo>
                <a:lnTo>
                  <a:pt x="28123" y="203819"/>
                </a:lnTo>
                <a:lnTo>
                  <a:pt x="4902" y="208723"/>
                </a:lnTo>
                <a:lnTo>
                  <a:pt x="3221" y="208863"/>
                </a:lnTo>
                <a:lnTo>
                  <a:pt x="1680" y="208863"/>
                </a:lnTo>
                <a:lnTo>
                  <a:pt x="0" y="208723"/>
                </a:lnTo>
                <a:lnTo>
                  <a:pt x="23671" y="212026"/>
                </a:lnTo>
                <a:lnTo>
                  <a:pt x="43337" y="222547"/>
                </a:lnTo>
                <a:lnTo>
                  <a:pt x="56989" y="238685"/>
                </a:lnTo>
                <a:lnTo>
                  <a:pt x="62616" y="258839"/>
                </a:lnTo>
                <a:lnTo>
                  <a:pt x="58858" y="279315"/>
                </a:lnTo>
                <a:lnTo>
                  <a:pt x="46734" y="296339"/>
                </a:lnTo>
                <a:lnTo>
                  <a:pt x="28123" y="308192"/>
                </a:lnTo>
                <a:lnTo>
                  <a:pt x="4902" y="313155"/>
                </a:lnTo>
                <a:lnTo>
                  <a:pt x="3221" y="313155"/>
                </a:lnTo>
                <a:lnTo>
                  <a:pt x="1680" y="313155"/>
                </a:lnTo>
                <a:lnTo>
                  <a:pt x="0" y="313155"/>
                </a:lnTo>
                <a:lnTo>
                  <a:pt x="23671" y="316399"/>
                </a:lnTo>
                <a:lnTo>
                  <a:pt x="43337" y="326926"/>
                </a:lnTo>
                <a:lnTo>
                  <a:pt x="56989" y="343097"/>
                </a:lnTo>
                <a:lnTo>
                  <a:pt x="62616" y="363271"/>
                </a:lnTo>
                <a:lnTo>
                  <a:pt x="58858" y="383685"/>
                </a:lnTo>
                <a:lnTo>
                  <a:pt x="46734" y="400701"/>
                </a:lnTo>
                <a:lnTo>
                  <a:pt x="28123" y="412545"/>
                </a:lnTo>
                <a:lnTo>
                  <a:pt x="4902" y="417447"/>
                </a:lnTo>
                <a:lnTo>
                  <a:pt x="3221" y="417587"/>
                </a:lnTo>
                <a:lnTo>
                  <a:pt x="1680" y="417587"/>
                </a:lnTo>
                <a:lnTo>
                  <a:pt x="0" y="417447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6700641" y="30042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 h="0">
                <a:moveTo>
                  <a:pt x="10366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6543889" y="1615406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6543889" y="316662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6700641" y="1615406"/>
            <a:ext cx="2540" cy="98425"/>
          </a:xfrm>
          <a:custGeom>
            <a:avLst/>
            <a:gdLst/>
            <a:ahLst/>
            <a:cxnLst/>
            <a:rect l="l" t="t" r="r" b="b"/>
            <a:pathLst>
              <a:path w="2540" h="98425">
                <a:moveTo>
                  <a:pt x="1050" y="-8404"/>
                </a:moveTo>
                <a:lnTo>
                  <a:pt x="1050" y="106817"/>
                </a:lnTo>
              </a:path>
            </a:pathLst>
          </a:custGeom>
          <a:ln w="189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700641" y="3004237"/>
            <a:ext cx="2540" cy="162560"/>
          </a:xfrm>
          <a:custGeom>
            <a:avLst/>
            <a:gdLst/>
            <a:ahLst/>
            <a:cxnLst/>
            <a:rect l="l" t="t" r="r" b="b"/>
            <a:pathLst>
              <a:path w="2540" h="162560">
                <a:moveTo>
                  <a:pt x="1050" y="-8404"/>
                </a:moveTo>
                <a:lnTo>
                  <a:pt x="1050" y="170792"/>
                </a:lnTo>
              </a:path>
            </a:pathLst>
          </a:custGeom>
          <a:ln w="189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7040200" y="2270274"/>
            <a:ext cx="418465" cy="62865"/>
          </a:xfrm>
          <a:custGeom>
            <a:avLst/>
            <a:gdLst/>
            <a:ahLst/>
            <a:cxnLst/>
            <a:rect l="l" t="t" r="r" b="b"/>
            <a:pathLst>
              <a:path w="418465" h="62864">
                <a:moveTo>
                  <a:pt x="0" y="62575"/>
                </a:moveTo>
                <a:lnTo>
                  <a:pt x="3305" y="38919"/>
                </a:lnTo>
                <a:lnTo>
                  <a:pt x="13833" y="19265"/>
                </a:lnTo>
                <a:lnTo>
                  <a:pt x="29981" y="5623"/>
                </a:lnTo>
                <a:lnTo>
                  <a:pt x="50149" y="0"/>
                </a:lnTo>
                <a:lnTo>
                  <a:pt x="70638" y="3755"/>
                </a:lnTo>
                <a:lnTo>
                  <a:pt x="87673" y="15871"/>
                </a:lnTo>
                <a:lnTo>
                  <a:pt x="99534" y="34470"/>
                </a:lnTo>
                <a:lnTo>
                  <a:pt x="104501" y="57675"/>
                </a:lnTo>
                <a:lnTo>
                  <a:pt x="104501" y="59355"/>
                </a:lnTo>
                <a:lnTo>
                  <a:pt x="104501" y="60895"/>
                </a:lnTo>
                <a:lnTo>
                  <a:pt x="104501" y="62575"/>
                </a:lnTo>
                <a:lnTo>
                  <a:pt x="107747" y="38919"/>
                </a:lnTo>
                <a:lnTo>
                  <a:pt x="118281" y="19265"/>
                </a:lnTo>
                <a:lnTo>
                  <a:pt x="134463" y="5623"/>
                </a:lnTo>
                <a:lnTo>
                  <a:pt x="154650" y="0"/>
                </a:lnTo>
                <a:lnTo>
                  <a:pt x="175078" y="3755"/>
                </a:lnTo>
                <a:lnTo>
                  <a:pt x="192105" y="15871"/>
                </a:lnTo>
                <a:lnTo>
                  <a:pt x="203957" y="34470"/>
                </a:lnTo>
                <a:lnTo>
                  <a:pt x="208862" y="57675"/>
                </a:lnTo>
                <a:lnTo>
                  <a:pt x="209002" y="59355"/>
                </a:lnTo>
                <a:lnTo>
                  <a:pt x="209002" y="60895"/>
                </a:lnTo>
                <a:lnTo>
                  <a:pt x="208862" y="62575"/>
                </a:lnTo>
                <a:lnTo>
                  <a:pt x="212167" y="38919"/>
                </a:lnTo>
                <a:lnTo>
                  <a:pt x="222695" y="19265"/>
                </a:lnTo>
                <a:lnTo>
                  <a:pt x="238844" y="5623"/>
                </a:lnTo>
                <a:lnTo>
                  <a:pt x="259012" y="0"/>
                </a:lnTo>
                <a:lnTo>
                  <a:pt x="279520" y="3755"/>
                </a:lnTo>
                <a:lnTo>
                  <a:pt x="296589" y="15871"/>
                </a:lnTo>
                <a:lnTo>
                  <a:pt x="308456" y="34470"/>
                </a:lnTo>
                <a:lnTo>
                  <a:pt x="313363" y="57675"/>
                </a:lnTo>
                <a:lnTo>
                  <a:pt x="313363" y="59355"/>
                </a:lnTo>
                <a:lnTo>
                  <a:pt x="313363" y="60895"/>
                </a:lnTo>
                <a:lnTo>
                  <a:pt x="313363" y="62575"/>
                </a:lnTo>
                <a:lnTo>
                  <a:pt x="316669" y="38919"/>
                </a:lnTo>
                <a:lnTo>
                  <a:pt x="327197" y="19265"/>
                </a:lnTo>
                <a:lnTo>
                  <a:pt x="343345" y="5623"/>
                </a:lnTo>
                <a:lnTo>
                  <a:pt x="363513" y="0"/>
                </a:lnTo>
                <a:lnTo>
                  <a:pt x="384000" y="3755"/>
                </a:lnTo>
                <a:lnTo>
                  <a:pt x="401020" y="15871"/>
                </a:lnTo>
                <a:lnTo>
                  <a:pt x="412839" y="34470"/>
                </a:lnTo>
                <a:lnTo>
                  <a:pt x="417725" y="57675"/>
                </a:lnTo>
                <a:lnTo>
                  <a:pt x="417865" y="59355"/>
                </a:lnTo>
                <a:lnTo>
                  <a:pt x="417865" y="60895"/>
                </a:lnTo>
                <a:lnTo>
                  <a:pt x="41772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7040200" y="233284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616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457926" y="233284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616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457926" y="2372466"/>
            <a:ext cx="337185" cy="0"/>
          </a:xfrm>
          <a:custGeom>
            <a:avLst/>
            <a:gdLst/>
            <a:ahLst/>
            <a:cxnLst/>
            <a:rect l="l" t="t" r="r" b="b"/>
            <a:pathLst>
              <a:path w="337184" h="0">
                <a:moveTo>
                  <a:pt x="0" y="0"/>
                </a:moveTo>
                <a:lnTo>
                  <a:pt x="336757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319244" y="1661760"/>
            <a:ext cx="316865" cy="316230"/>
          </a:xfrm>
          <a:custGeom>
            <a:avLst/>
            <a:gdLst/>
            <a:ahLst/>
            <a:cxnLst/>
            <a:rect l="l" t="t" r="r" b="b"/>
            <a:pathLst>
              <a:path w="316865" h="316230">
                <a:moveTo>
                  <a:pt x="0" y="20840"/>
                </a:moveTo>
                <a:lnTo>
                  <a:pt x="19033" y="6450"/>
                </a:lnTo>
                <a:lnTo>
                  <a:pt x="40378" y="0"/>
                </a:lnTo>
                <a:lnTo>
                  <a:pt x="61461" y="1765"/>
                </a:lnTo>
                <a:lnTo>
                  <a:pt x="79706" y="12021"/>
                </a:lnTo>
                <a:lnTo>
                  <a:pt x="91567" y="29185"/>
                </a:lnTo>
                <a:lnTo>
                  <a:pt x="95063" y="49801"/>
                </a:lnTo>
                <a:lnTo>
                  <a:pt x="90285" y="71335"/>
                </a:lnTo>
                <a:lnTo>
                  <a:pt x="77325" y="91255"/>
                </a:lnTo>
                <a:lnTo>
                  <a:pt x="76204" y="92375"/>
                </a:lnTo>
                <a:lnTo>
                  <a:pt x="75084" y="93495"/>
                </a:lnTo>
                <a:lnTo>
                  <a:pt x="73823" y="94615"/>
                </a:lnTo>
                <a:lnTo>
                  <a:pt x="92857" y="80283"/>
                </a:lnTo>
                <a:lnTo>
                  <a:pt x="114202" y="73826"/>
                </a:lnTo>
                <a:lnTo>
                  <a:pt x="135284" y="75559"/>
                </a:lnTo>
                <a:lnTo>
                  <a:pt x="153530" y="85795"/>
                </a:lnTo>
                <a:lnTo>
                  <a:pt x="165391" y="102959"/>
                </a:lnTo>
                <a:lnTo>
                  <a:pt x="168886" y="123575"/>
                </a:lnTo>
                <a:lnTo>
                  <a:pt x="164108" y="145109"/>
                </a:lnTo>
                <a:lnTo>
                  <a:pt x="151148" y="165029"/>
                </a:lnTo>
                <a:lnTo>
                  <a:pt x="150028" y="166289"/>
                </a:lnTo>
                <a:lnTo>
                  <a:pt x="148907" y="167409"/>
                </a:lnTo>
                <a:lnTo>
                  <a:pt x="147646" y="168389"/>
                </a:lnTo>
                <a:lnTo>
                  <a:pt x="166741" y="154077"/>
                </a:lnTo>
                <a:lnTo>
                  <a:pt x="188095" y="147653"/>
                </a:lnTo>
                <a:lnTo>
                  <a:pt x="209186" y="149392"/>
                </a:lnTo>
                <a:lnTo>
                  <a:pt x="227493" y="159570"/>
                </a:lnTo>
                <a:lnTo>
                  <a:pt x="239273" y="176753"/>
                </a:lnTo>
                <a:lnTo>
                  <a:pt x="242727" y="197402"/>
                </a:lnTo>
                <a:lnTo>
                  <a:pt x="237934" y="218942"/>
                </a:lnTo>
                <a:lnTo>
                  <a:pt x="224972" y="238803"/>
                </a:lnTo>
                <a:lnTo>
                  <a:pt x="223851" y="240063"/>
                </a:lnTo>
                <a:lnTo>
                  <a:pt x="222730" y="241183"/>
                </a:lnTo>
                <a:lnTo>
                  <a:pt x="221610" y="242303"/>
                </a:lnTo>
                <a:lnTo>
                  <a:pt x="240643" y="227913"/>
                </a:lnTo>
                <a:lnTo>
                  <a:pt x="261988" y="221462"/>
                </a:lnTo>
                <a:lnTo>
                  <a:pt x="283071" y="223227"/>
                </a:lnTo>
                <a:lnTo>
                  <a:pt x="301316" y="233484"/>
                </a:lnTo>
                <a:lnTo>
                  <a:pt x="313096" y="250589"/>
                </a:lnTo>
                <a:lnTo>
                  <a:pt x="316550" y="271211"/>
                </a:lnTo>
                <a:lnTo>
                  <a:pt x="311757" y="292778"/>
                </a:lnTo>
                <a:lnTo>
                  <a:pt x="298795" y="312718"/>
                </a:lnTo>
                <a:lnTo>
                  <a:pt x="297674" y="313837"/>
                </a:lnTo>
                <a:lnTo>
                  <a:pt x="296554" y="314957"/>
                </a:lnTo>
                <a:lnTo>
                  <a:pt x="295433" y="31607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7291227" y="168260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016" y="0"/>
                </a:moveTo>
                <a:lnTo>
                  <a:pt x="0" y="2799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7586521" y="197783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156" y="0"/>
                </a:moveTo>
                <a:lnTo>
                  <a:pt x="0" y="2799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7319244" y="2745117"/>
            <a:ext cx="316865" cy="316865"/>
          </a:xfrm>
          <a:custGeom>
            <a:avLst/>
            <a:gdLst/>
            <a:ahLst/>
            <a:cxnLst/>
            <a:rect l="l" t="t" r="r" b="b"/>
            <a:pathLst>
              <a:path w="316865" h="316864">
                <a:moveTo>
                  <a:pt x="295433" y="0"/>
                </a:moveTo>
                <a:lnTo>
                  <a:pt x="309833" y="19021"/>
                </a:lnTo>
                <a:lnTo>
                  <a:pt x="316288" y="40351"/>
                </a:lnTo>
                <a:lnTo>
                  <a:pt x="314521" y="61420"/>
                </a:lnTo>
                <a:lnTo>
                  <a:pt x="304258" y="79653"/>
                </a:lnTo>
                <a:lnTo>
                  <a:pt x="287083" y="91425"/>
                </a:lnTo>
                <a:lnTo>
                  <a:pt x="266453" y="94877"/>
                </a:lnTo>
                <a:lnTo>
                  <a:pt x="244905" y="90087"/>
                </a:lnTo>
                <a:lnTo>
                  <a:pt x="224972" y="77133"/>
                </a:lnTo>
                <a:lnTo>
                  <a:pt x="223851" y="76154"/>
                </a:lnTo>
                <a:lnTo>
                  <a:pt x="222730" y="75034"/>
                </a:lnTo>
                <a:lnTo>
                  <a:pt x="221610" y="73774"/>
                </a:lnTo>
                <a:lnTo>
                  <a:pt x="235951" y="92795"/>
                </a:lnTo>
                <a:lnTo>
                  <a:pt x="242412" y="114126"/>
                </a:lnTo>
                <a:lnTo>
                  <a:pt x="240678" y="135194"/>
                </a:lnTo>
                <a:lnTo>
                  <a:pt x="230435" y="153427"/>
                </a:lnTo>
                <a:lnTo>
                  <a:pt x="213240" y="165281"/>
                </a:lnTo>
                <a:lnTo>
                  <a:pt x="192578" y="168774"/>
                </a:lnTo>
                <a:lnTo>
                  <a:pt x="171022" y="163999"/>
                </a:lnTo>
                <a:lnTo>
                  <a:pt x="151148" y="151048"/>
                </a:lnTo>
                <a:lnTo>
                  <a:pt x="149887" y="149928"/>
                </a:lnTo>
                <a:lnTo>
                  <a:pt x="148767" y="148808"/>
                </a:lnTo>
                <a:lnTo>
                  <a:pt x="147646" y="147548"/>
                </a:lnTo>
                <a:lnTo>
                  <a:pt x="162048" y="166569"/>
                </a:lnTo>
                <a:lnTo>
                  <a:pt x="168518" y="187900"/>
                </a:lnTo>
                <a:lnTo>
                  <a:pt x="166794" y="208968"/>
                </a:lnTo>
                <a:lnTo>
                  <a:pt x="156611" y="227202"/>
                </a:lnTo>
                <a:lnTo>
                  <a:pt x="139416" y="239055"/>
                </a:lnTo>
                <a:lnTo>
                  <a:pt x="118754" y="242548"/>
                </a:lnTo>
                <a:lnTo>
                  <a:pt x="97199" y="237773"/>
                </a:lnTo>
                <a:lnTo>
                  <a:pt x="77325" y="224822"/>
                </a:lnTo>
                <a:lnTo>
                  <a:pt x="76064" y="223702"/>
                </a:lnTo>
                <a:lnTo>
                  <a:pt x="74943" y="222582"/>
                </a:lnTo>
                <a:lnTo>
                  <a:pt x="73823" y="221462"/>
                </a:lnTo>
                <a:lnTo>
                  <a:pt x="88223" y="240463"/>
                </a:lnTo>
                <a:lnTo>
                  <a:pt x="94678" y="261762"/>
                </a:lnTo>
                <a:lnTo>
                  <a:pt x="92911" y="282823"/>
                </a:lnTo>
                <a:lnTo>
                  <a:pt x="82648" y="301116"/>
                </a:lnTo>
                <a:lnTo>
                  <a:pt x="65473" y="312888"/>
                </a:lnTo>
                <a:lnTo>
                  <a:pt x="44843" y="316340"/>
                </a:lnTo>
                <a:lnTo>
                  <a:pt x="23295" y="311550"/>
                </a:lnTo>
                <a:lnTo>
                  <a:pt x="3361" y="298596"/>
                </a:lnTo>
                <a:lnTo>
                  <a:pt x="2241" y="297476"/>
                </a:lnTo>
                <a:lnTo>
                  <a:pt x="1120" y="296356"/>
                </a:lnTo>
                <a:lnTo>
                  <a:pt x="0" y="295236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7586521" y="271697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156" y="28137"/>
                </a:moveTo>
                <a:lnTo>
                  <a:pt x="0" y="0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7291227" y="301221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016" y="28137"/>
                </a:moveTo>
                <a:lnTo>
                  <a:pt x="0" y="0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6563780" y="1516153"/>
            <a:ext cx="727710" cy="194945"/>
          </a:xfrm>
          <a:custGeom>
            <a:avLst/>
            <a:gdLst/>
            <a:ahLst/>
            <a:cxnLst/>
            <a:rect l="l" t="t" r="r" b="b"/>
            <a:pathLst>
              <a:path w="727709" h="194944">
                <a:moveTo>
                  <a:pt x="727447" y="194444"/>
                </a:moveTo>
                <a:lnTo>
                  <a:pt x="436776" y="0"/>
                </a:lnTo>
                <a:lnTo>
                  <a:pt x="0" y="0"/>
                </a:lnTo>
              </a:path>
            </a:pathLst>
          </a:custGeom>
          <a:ln w="167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6563780" y="3012216"/>
            <a:ext cx="727710" cy="290830"/>
          </a:xfrm>
          <a:custGeom>
            <a:avLst/>
            <a:gdLst/>
            <a:ahLst/>
            <a:cxnLst/>
            <a:rect l="l" t="t" r="r" b="b"/>
            <a:pathLst>
              <a:path w="727709" h="290829">
                <a:moveTo>
                  <a:pt x="727447" y="0"/>
                </a:moveTo>
                <a:lnTo>
                  <a:pt x="436776" y="290477"/>
                </a:lnTo>
                <a:lnTo>
                  <a:pt x="0" y="290477"/>
                </a:lnTo>
              </a:path>
            </a:pathLst>
          </a:custGeom>
          <a:ln w="16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7794683" y="2012275"/>
            <a:ext cx="0" cy="754380"/>
          </a:xfrm>
          <a:custGeom>
            <a:avLst/>
            <a:gdLst/>
            <a:ahLst/>
            <a:cxnLst/>
            <a:rect l="l" t="t" r="r" b="b"/>
            <a:pathLst>
              <a:path w="0" h="754380">
                <a:moveTo>
                  <a:pt x="0" y="0"/>
                </a:moveTo>
                <a:lnTo>
                  <a:pt x="0" y="753841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7586521" y="2607508"/>
            <a:ext cx="208279" cy="109855"/>
          </a:xfrm>
          <a:custGeom>
            <a:avLst/>
            <a:gdLst/>
            <a:ahLst/>
            <a:cxnLst/>
            <a:rect l="l" t="t" r="r" b="b"/>
            <a:pathLst>
              <a:path w="208279" h="109855">
                <a:moveTo>
                  <a:pt x="0" y="109471"/>
                </a:moveTo>
                <a:lnTo>
                  <a:pt x="108843" y="839"/>
                </a:lnTo>
                <a:lnTo>
                  <a:pt x="208162" y="0"/>
                </a:lnTo>
              </a:path>
            </a:pathLst>
          </a:custGeom>
          <a:ln w="168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7586521" y="2005835"/>
            <a:ext cx="208279" cy="109220"/>
          </a:xfrm>
          <a:custGeom>
            <a:avLst/>
            <a:gdLst/>
            <a:ahLst/>
            <a:cxnLst/>
            <a:rect l="l" t="t" r="r" b="b"/>
            <a:pathLst>
              <a:path w="208279" h="109219">
                <a:moveTo>
                  <a:pt x="0" y="0"/>
                </a:moveTo>
                <a:lnTo>
                  <a:pt x="108843" y="108771"/>
                </a:lnTo>
                <a:lnTo>
                  <a:pt x="208162" y="105551"/>
                </a:lnTo>
              </a:path>
            </a:pathLst>
          </a:custGeom>
          <a:ln w="168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 txBox="1"/>
          <p:nvPr/>
        </p:nvSpPr>
        <p:spPr>
          <a:xfrm>
            <a:off x="6038379" y="1286747"/>
            <a:ext cx="2965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0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5407729" y="2834326"/>
            <a:ext cx="44640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3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33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6804489" y="2635961"/>
            <a:ext cx="35242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2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6814435" y="1726317"/>
            <a:ext cx="581025" cy="54165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1300" spc="5">
                <a:latin typeface="Arial"/>
                <a:cs typeface="Arial"/>
              </a:rPr>
              <a:t>-j4.0</a:t>
            </a:r>
            <a:endParaRPr sz="1300">
              <a:latin typeface="Arial"/>
              <a:cs typeface="Arial"/>
            </a:endParaRPr>
          </a:p>
          <a:p>
            <a:pPr marL="240665">
              <a:lnSpc>
                <a:spcPct val="100000"/>
              </a:lnSpc>
              <a:spcBef>
                <a:spcPts val="47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8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7519329" y="2873943"/>
            <a:ext cx="35242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>
                <a:latin typeface="Arial"/>
                <a:cs typeface="Arial"/>
              </a:rPr>
              <a:t>-</a:t>
            </a: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5</a:t>
            </a:r>
            <a:r>
              <a:rPr dirty="0" sz="1300" spc="5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4866825" y="161750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4856318" y="2349508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71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4866404" y="316088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4856318" y="1615406"/>
            <a:ext cx="0" cy="2088514"/>
          </a:xfrm>
          <a:custGeom>
            <a:avLst/>
            <a:gdLst/>
            <a:ahLst/>
            <a:cxnLst/>
            <a:rect l="l" t="t" r="r" b="b"/>
            <a:pathLst>
              <a:path w="0" h="2088514">
                <a:moveTo>
                  <a:pt x="0" y="0"/>
                </a:moveTo>
                <a:lnTo>
                  <a:pt x="0" y="2088216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422999" y="1117744"/>
            <a:ext cx="182105" cy="18184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 txBox="1"/>
          <p:nvPr/>
        </p:nvSpPr>
        <p:spPr>
          <a:xfrm>
            <a:off x="6468012" y="1078443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6422999" y="1970837"/>
            <a:ext cx="182105" cy="18198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 txBox="1"/>
          <p:nvPr/>
        </p:nvSpPr>
        <p:spPr>
          <a:xfrm>
            <a:off x="6468012" y="1931537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6422999" y="2754636"/>
            <a:ext cx="182105" cy="18184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 txBox="1"/>
          <p:nvPr/>
        </p:nvSpPr>
        <p:spPr>
          <a:xfrm>
            <a:off x="6468012" y="2715195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7743414" y="1782412"/>
            <a:ext cx="181965" cy="181846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184" name="object 184"/>
          <p:cNvGraphicFramePr>
            <a:graphicFrameLocks noGrp="1"/>
          </p:cNvGraphicFramePr>
          <p:nvPr/>
        </p:nvGraphicFramePr>
        <p:xfrm>
          <a:off x="5800893" y="2122860"/>
          <a:ext cx="1239520" cy="472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3110"/>
                <a:gridCol w="148590"/>
                <a:gridCol w="338455"/>
              </a:tblGrid>
              <a:tr h="250166">
                <a:tc>
                  <a:txBody>
                    <a:bodyPr/>
                    <a:lstStyle/>
                    <a:p>
                      <a:pPr>
                        <a:lnSpc>
                          <a:spcPts val="1075"/>
                        </a:lnSpc>
                      </a:pPr>
                      <a:r>
                        <a:rPr dirty="0" sz="130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3810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22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85" name="object 185"/>
          <p:cNvSpPr txBox="1"/>
          <p:nvPr/>
        </p:nvSpPr>
        <p:spPr>
          <a:xfrm>
            <a:off x="7499437" y="1508214"/>
            <a:ext cx="408305" cy="4622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r" marR="60325">
              <a:lnSpc>
                <a:spcPct val="100000"/>
              </a:lnSpc>
              <a:spcBef>
                <a:spcPts val="25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5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160"/>
              </a:spcBef>
            </a:pPr>
            <a:r>
              <a:rPr dirty="0" sz="1300" spc="1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1029922" y="1229631"/>
            <a:ext cx="424815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973195" algn="l"/>
              </a:tabLst>
            </a:pPr>
            <a:r>
              <a:rPr dirty="0" sz="1300" spc="10">
                <a:latin typeface="Arial"/>
                <a:cs typeface="Arial"/>
              </a:rPr>
              <a:t>E”a</a:t>
            </a:r>
            <a:r>
              <a:rPr dirty="0" sz="1300" spc="10">
                <a:latin typeface="Arial"/>
                <a:cs typeface="Arial"/>
              </a:rPr>
              <a:t>	</a:t>
            </a:r>
            <a:r>
              <a:rPr dirty="0" sz="1300" spc="10">
                <a:latin typeface="Arial"/>
                <a:cs typeface="Arial"/>
              </a:rPr>
              <a:t>E”a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4995607" y="2020850"/>
            <a:ext cx="27813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E”c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4990844" y="2814447"/>
            <a:ext cx="28702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E”b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5407729" y="2045628"/>
            <a:ext cx="35242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3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5407729" y="1291647"/>
            <a:ext cx="44640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3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33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1" name="object 191"/>
          <p:cNvSpPr/>
          <p:nvPr/>
        </p:nvSpPr>
        <p:spPr>
          <a:xfrm>
            <a:off x="5667675" y="3604510"/>
            <a:ext cx="202565" cy="201930"/>
          </a:xfrm>
          <a:custGeom>
            <a:avLst/>
            <a:gdLst/>
            <a:ahLst/>
            <a:cxnLst/>
            <a:rect l="l" t="t" r="r" b="b"/>
            <a:pathLst>
              <a:path w="202564" h="201929">
                <a:moveTo>
                  <a:pt x="100999" y="0"/>
                </a:moveTo>
                <a:lnTo>
                  <a:pt x="61697" y="7935"/>
                </a:lnTo>
                <a:lnTo>
                  <a:pt x="29592" y="29572"/>
                </a:lnTo>
                <a:lnTo>
                  <a:pt x="7940" y="61656"/>
                </a:lnTo>
                <a:lnTo>
                  <a:pt x="0" y="100932"/>
                </a:lnTo>
                <a:lnTo>
                  <a:pt x="7940" y="140266"/>
                </a:lnTo>
                <a:lnTo>
                  <a:pt x="29592" y="172344"/>
                </a:lnTo>
                <a:lnTo>
                  <a:pt x="61697" y="193948"/>
                </a:lnTo>
                <a:lnTo>
                  <a:pt x="100999" y="201864"/>
                </a:lnTo>
                <a:lnTo>
                  <a:pt x="140360" y="193948"/>
                </a:lnTo>
                <a:lnTo>
                  <a:pt x="172458" y="172344"/>
                </a:lnTo>
                <a:lnTo>
                  <a:pt x="194077" y="140266"/>
                </a:lnTo>
                <a:lnTo>
                  <a:pt x="201998" y="100932"/>
                </a:lnTo>
                <a:lnTo>
                  <a:pt x="194077" y="61656"/>
                </a:lnTo>
                <a:lnTo>
                  <a:pt x="172458" y="29572"/>
                </a:lnTo>
                <a:lnTo>
                  <a:pt x="140360" y="7935"/>
                </a:lnTo>
                <a:lnTo>
                  <a:pt x="100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5667674" y="3604510"/>
            <a:ext cx="202565" cy="201930"/>
          </a:xfrm>
          <a:custGeom>
            <a:avLst/>
            <a:gdLst/>
            <a:ahLst/>
            <a:cxnLst/>
            <a:rect l="l" t="t" r="r" b="b"/>
            <a:pathLst>
              <a:path w="202564" h="201929">
                <a:moveTo>
                  <a:pt x="201998" y="100932"/>
                </a:moveTo>
                <a:lnTo>
                  <a:pt x="194077" y="61656"/>
                </a:lnTo>
                <a:lnTo>
                  <a:pt x="172458" y="29572"/>
                </a:lnTo>
                <a:lnTo>
                  <a:pt x="140360" y="7935"/>
                </a:lnTo>
                <a:lnTo>
                  <a:pt x="100999" y="0"/>
                </a:lnTo>
                <a:lnTo>
                  <a:pt x="61697" y="7935"/>
                </a:lnTo>
                <a:lnTo>
                  <a:pt x="29592" y="29572"/>
                </a:lnTo>
                <a:lnTo>
                  <a:pt x="7940" y="61656"/>
                </a:lnTo>
                <a:lnTo>
                  <a:pt x="0" y="100932"/>
                </a:lnTo>
                <a:lnTo>
                  <a:pt x="7940" y="140266"/>
                </a:lnTo>
                <a:lnTo>
                  <a:pt x="29592" y="172344"/>
                </a:lnTo>
                <a:lnTo>
                  <a:pt x="61697" y="193948"/>
                </a:lnTo>
                <a:lnTo>
                  <a:pt x="100999" y="201864"/>
                </a:lnTo>
                <a:lnTo>
                  <a:pt x="140360" y="193948"/>
                </a:lnTo>
                <a:lnTo>
                  <a:pt x="172458" y="172344"/>
                </a:lnTo>
                <a:lnTo>
                  <a:pt x="194077" y="140266"/>
                </a:lnTo>
                <a:lnTo>
                  <a:pt x="201998" y="100932"/>
                </a:lnTo>
                <a:close/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5869673" y="3705442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 h="0">
                <a:moveTo>
                  <a:pt x="0" y="0"/>
                </a:moveTo>
                <a:lnTo>
                  <a:pt x="235758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5432056" y="3705442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 h="0">
                <a:moveTo>
                  <a:pt x="235618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5809158" y="3705442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40343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5829329" y="3685283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39">
                <a:moveTo>
                  <a:pt x="0" y="40316"/>
                </a:moveTo>
                <a:lnTo>
                  <a:pt x="0" y="0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5687847" y="3705442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40483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 txBox="1"/>
          <p:nvPr/>
        </p:nvSpPr>
        <p:spPr>
          <a:xfrm>
            <a:off x="5648531" y="3359425"/>
            <a:ext cx="24066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>
                <a:solidFill>
                  <a:srgbClr val="000080"/>
                </a:solidFill>
                <a:latin typeface="Arial"/>
                <a:cs typeface="Arial"/>
              </a:rPr>
              <a:t>-</a:t>
            </a:r>
            <a:r>
              <a:rPr dirty="0" sz="1300" spc="15">
                <a:solidFill>
                  <a:srgbClr val="000080"/>
                </a:solidFill>
                <a:latin typeface="Arial"/>
                <a:cs typeface="Arial"/>
              </a:rPr>
              <a:t>V</a:t>
            </a:r>
            <a:r>
              <a:rPr dirty="0" sz="1300" spc="5">
                <a:solidFill>
                  <a:srgbClr val="000080"/>
                </a:solidFill>
                <a:latin typeface="Arial"/>
                <a:cs typeface="Arial"/>
              </a:rPr>
              <a:t>f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6600342" y="3604510"/>
            <a:ext cx="201930" cy="201930"/>
          </a:xfrm>
          <a:custGeom>
            <a:avLst/>
            <a:gdLst/>
            <a:ahLst/>
            <a:cxnLst/>
            <a:rect l="l" t="t" r="r" b="b"/>
            <a:pathLst>
              <a:path w="201929" h="201929">
                <a:moveTo>
                  <a:pt x="100719" y="0"/>
                </a:moveTo>
                <a:lnTo>
                  <a:pt x="61520" y="7911"/>
                </a:lnTo>
                <a:lnTo>
                  <a:pt x="29504" y="29485"/>
                </a:lnTo>
                <a:lnTo>
                  <a:pt x="7916" y="61479"/>
                </a:lnTo>
                <a:lnTo>
                  <a:pt x="0" y="100652"/>
                </a:lnTo>
                <a:lnTo>
                  <a:pt x="7916" y="139824"/>
                </a:lnTo>
                <a:lnTo>
                  <a:pt x="29504" y="171819"/>
                </a:lnTo>
                <a:lnTo>
                  <a:pt x="61520" y="193392"/>
                </a:lnTo>
                <a:lnTo>
                  <a:pt x="100719" y="201304"/>
                </a:lnTo>
                <a:lnTo>
                  <a:pt x="139918" y="193392"/>
                </a:lnTo>
                <a:lnTo>
                  <a:pt x="171933" y="171819"/>
                </a:lnTo>
                <a:lnTo>
                  <a:pt x="193521" y="139824"/>
                </a:lnTo>
                <a:lnTo>
                  <a:pt x="201438" y="100652"/>
                </a:lnTo>
                <a:lnTo>
                  <a:pt x="193521" y="61479"/>
                </a:lnTo>
                <a:lnTo>
                  <a:pt x="171933" y="29485"/>
                </a:lnTo>
                <a:lnTo>
                  <a:pt x="139918" y="7911"/>
                </a:lnTo>
                <a:lnTo>
                  <a:pt x="100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6600342" y="3604510"/>
            <a:ext cx="201930" cy="201930"/>
          </a:xfrm>
          <a:custGeom>
            <a:avLst/>
            <a:gdLst/>
            <a:ahLst/>
            <a:cxnLst/>
            <a:rect l="l" t="t" r="r" b="b"/>
            <a:pathLst>
              <a:path w="201929" h="201929">
                <a:moveTo>
                  <a:pt x="201438" y="100652"/>
                </a:moveTo>
                <a:lnTo>
                  <a:pt x="193521" y="61479"/>
                </a:lnTo>
                <a:lnTo>
                  <a:pt x="171933" y="29485"/>
                </a:lnTo>
                <a:lnTo>
                  <a:pt x="139918" y="7911"/>
                </a:lnTo>
                <a:lnTo>
                  <a:pt x="100719" y="0"/>
                </a:lnTo>
                <a:lnTo>
                  <a:pt x="61520" y="7911"/>
                </a:lnTo>
                <a:lnTo>
                  <a:pt x="29504" y="29485"/>
                </a:lnTo>
                <a:lnTo>
                  <a:pt x="7916" y="61479"/>
                </a:lnTo>
                <a:lnTo>
                  <a:pt x="0" y="100652"/>
                </a:lnTo>
                <a:lnTo>
                  <a:pt x="7916" y="139824"/>
                </a:lnTo>
                <a:lnTo>
                  <a:pt x="29504" y="171819"/>
                </a:lnTo>
                <a:lnTo>
                  <a:pt x="61520" y="193392"/>
                </a:lnTo>
                <a:lnTo>
                  <a:pt x="100719" y="201304"/>
                </a:lnTo>
                <a:lnTo>
                  <a:pt x="139918" y="193392"/>
                </a:lnTo>
                <a:lnTo>
                  <a:pt x="171933" y="171819"/>
                </a:lnTo>
                <a:lnTo>
                  <a:pt x="193521" y="139824"/>
                </a:lnTo>
                <a:lnTo>
                  <a:pt x="201438" y="100652"/>
                </a:lnTo>
                <a:close/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6801780" y="3705162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4" h="0">
                <a:moveTo>
                  <a:pt x="0" y="0"/>
                </a:moveTo>
                <a:lnTo>
                  <a:pt x="235057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6365144" y="3705162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4" h="0">
                <a:moveTo>
                  <a:pt x="235198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6741405" y="3705162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40203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6761436" y="3685004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39">
                <a:moveTo>
                  <a:pt x="0" y="40316"/>
                </a:moveTo>
                <a:lnTo>
                  <a:pt x="0" y="0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6620374" y="3705162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40343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 txBox="1"/>
          <p:nvPr/>
        </p:nvSpPr>
        <p:spPr>
          <a:xfrm>
            <a:off x="6609074" y="3359425"/>
            <a:ext cx="18478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5">
                <a:solidFill>
                  <a:srgbClr val="000080"/>
                </a:solidFill>
                <a:latin typeface="Arial"/>
                <a:cs typeface="Arial"/>
              </a:rPr>
              <a:t>V</a:t>
            </a:r>
            <a:r>
              <a:rPr dirty="0" sz="1300" spc="5">
                <a:solidFill>
                  <a:srgbClr val="000080"/>
                </a:solidFill>
                <a:latin typeface="Arial"/>
                <a:cs typeface="Arial"/>
              </a:rPr>
              <a:t>f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4856318" y="3703622"/>
            <a:ext cx="575945" cy="1905"/>
          </a:xfrm>
          <a:custGeom>
            <a:avLst/>
            <a:gdLst/>
            <a:ahLst/>
            <a:cxnLst/>
            <a:rect l="l" t="t" r="r" b="b"/>
            <a:pathLst>
              <a:path w="575945" h="1904">
                <a:moveTo>
                  <a:pt x="0" y="0"/>
                </a:moveTo>
                <a:lnTo>
                  <a:pt x="575737" y="1819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6105431" y="3705162"/>
            <a:ext cx="259715" cy="635"/>
          </a:xfrm>
          <a:custGeom>
            <a:avLst/>
            <a:gdLst/>
            <a:ahLst/>
            <a:cxnLst/>
            <a:rect l="l" t="t" r="r" b="b"/>
            <a:pathLst>
              <a:path w="259714" h="635">
                <a:moveTo>
                  <a:pt x="0" y="279"/>
                </a:moveTo>
                <a:lnTo>
                  <a:pt x="259712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7036838" y="2612407"/>
            <a:ext cx="1115695" cy="1092835"/>
          </a:xfrm>
          <a:custGeom>
            <a:avLst/>
            <a:gdLst/>
            <a:ahLst/>
            <a:cxnLst/>
            <a:rect l="l" t="t" r="r" b="b"/>
            <a:pathLst>
              <a:path w="1115695" h="1092835">
                <a:moveTo>
                  <a:pt x="0" y="1092754"/>
                </a:moveTo>
                <a:lnTo>
                  <a:pt x="1115194" y="1092754"/>
                </a:lnTo>
                <a:lnTo>
                  <a:pt x="1115194" y="0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7794683" y="2607508"/>
            <a:ext cx="357505" cy="5080"/>
          </a:xfrm>
          <a:custGeom>
            <a:avLst/>
            <a:gdLst/>
            <a:ahLst/>
            <a:cxnLst/>
            <a:rect l="l" t="t" r="r" b="b"/>
            <a:pathLst>
              <a:path w="357504" h="5080">
                <a:moveTo>
                  <a:pt x="0" y="0"/>
                </a:moveTo>
                <a:lnTo>
                  <a:pt x="357349" y="4899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648389" y="6455891"/>
            <a:ext cx="136525" cy="90805"/>
          </a:xfrm>
          <a:custGeom>
            <a:avLst/>
            <a:gdLst/>
            <a:ahLst/>
            <a:cxnLst/>
            <a:rect l="l" t="t" r="r" b="b"/>
            <a:pathLst>
              <a:path w="136525" h="90804">
                <a:moveTo>
                  <a:pt x="136159" y="0"/>
                </a:moveTo>
                <a:lnTo>
                  <a:pt x="0" y="45356"/>
                </a:lnTo>
                <a:lnTo>
                  <a:pt x="136159" y="90712"/>
                </a:lnTo>
                <a:lnTo>
                  <a:pt x="13615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 txBox="1"/>
          <p:nvPr/>
        </p:nvSpPr>
        <p:spPr>
          <a:xfrm>
            <a:off x="3645496" y="6271757"/>
            <a:ext cx="429259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sng" sz="1300" spc="-484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300" spc="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I”f</a:t>
            </a:r>
            <a:r>
              <a:rPr dirty="0" u="sng" sz="13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3" name="object 213"/>
          <p:cNvSpPr/>
          <p:nvPr/>
        </p:nvSpPr>
        <p:spPr>
          <a:xfrm>
            <a:off x="2832693" y="4375567"/>
            <a:ext cx="235192" cy="23504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217496" y="4433525"/>
            <a:ext cx="417830" cy="62865"/>
          </a:xfrm>
          <a:custGeom>
            <a:avLst/>
            <a:gdLst/>
            <a:ahLst/>
            <a:cxnLst/>
            <a:rect l="l" t="t" r="r" b="b"/>
            <a:pathLst>
              <a:path w="417829" h="62864">
                <a:moveTo>
                  <a:pt x="0" y="62575"/>
                </a:moveTo>
                <a:lnTo>
                  <a:pt x="3305" y="38997"/>
                </a:lnTo>
                <a:lnTo>
                  <a:pt x="13833" y="19370"/>
                </a:lnTo>
                <a:lnTo>
                  <a:pt x="29981" y="5702"/>
                </a:lnTo>
                <a:lnTo>
                  <a:pt x="50149" y="0"/>
                </a:lnTo>
                <a:lnTo>
                  <a:pt x="70636" y="3836"/>
                </a:lnTo>
                <a:lnTo>
                  <a:pt x="87656" y="15993"/>
                </a:lnTo>
                <a:lnTo>
                  <a:pt x="99475" y="34607"/>
                </a:lnTo>
                <a:lnTo>
                  <a:pt x="104361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361" y="62575"/>
                </a:lnTo>
                <a:lnTo>
                  <a:pt x="107666" y="38997"/>
                </a:lnTo>
                <a:lnTo>
                  <a:pt x="118194" y="19370"/>
                </a:lnTo>
                <a:lnTo>
                  <a:pt x="134343" y="5702"/>
                </a:lnTo>
                <a:lnTo>
                  <a:pt x="154510" y="0"/>
                </a:lnTo>
                <a:lnTo>
                  <a:pt x="175019" y="3836"/>
                </a:lnTo>
                <a:lnTo>
                  <a:pt x="192087" y="15993"/>
                </a:lnTo>
                <a:lnTo>
                  <a:pt x="203955" y="34607"/>
                </a:lnTo>
                <a:lnTo>
                  <a:pt x="208862" y="57815"/>
                </a:lnTo>
                <a:lnTo>
                  <a:pt x="208862" y="59355"/>
                </a:lnTo>
                <a:lnTo>
                  <a:pt x="208862" y="61035"/>
                </a:lnTo>
                <a:lnTo>
                  <a:pt x="208862" y="62575"/>
                </a:lnTo>
                <a:lnTo>
                  <a:pt x="212167" y="38997"/>
                </a:lnTo>
                <a:lnTo>
                  <a:pt x="222695" y="19370"/>
                </a:lnTo>
                <a:lnTo>
                  <a:pt x="238844" y="5702"/>
                </a:lnTo>
                <a:lnTo>
                  <a:pt x="259012" y="0"/>
                </a:lnTo>
                <a:lnTo>
                  <a:pt x="279499" y="3836"/>
                </a:lnTo>
                <a:lnTo>
                  <a:pt x="296519" y="15993"/>
                </a:lnTo>
                <a:lnTo>
                  <a:pt x="308338" y="34607"/>
                </a:lnTo>
                <a:lnTo>
                  <a:pt x="313223" y="57815"/>
                </a:lnTo>
                <a:lnTo>
                  <a:pt x="313363" y="59355"/>
                </a:lnTo>
                <a:lnTo>
                  <a:pt x="313363" y="61035"/>
                </a:lnTo>
                <a:lnTo>
                  <a:pt x="313223" y="62575"/>
                </a:lnTo>
                <a:lnTo>
                  <a:pt x="316528" y="38997"/>
                </a:lnTo>
                <a:lnTo>
                  <a:pt x="327056" y="19370"/>
                </a:lnTo>
                <a:lnTo>
                  <a:pt x="343205" y="5702"/>
                </a:lnTo>
                <a:lnTo>
                  <a:pt x="363373" y="0"/>
                </a:lnTo>
                <a:lnTo>
                  <a:pt x="383882" y="3836"/>
                </a:lnTo>
                <a:lnTo>
                  <a:pt x="400950" y="15993"/>
                </a:lnTo>
                <a:lnTo>
                  <a:pt x="412817" y="34607"/>
                </a:lnTo>
                <a:lnTo>
                  <a:pt x="417725" y="57815"/>
                </a:lnTo>
                <a:lnTo>
                  <a:pt x="417725" y="59355"/>
                </a:lnTo>
                <a:lnTo>
                  <a:pt x="417725" y="61035"/>
                </a:lnTo>
                <a:lnTo>
                  <a:pt x="41772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217496" y="4496100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5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635221" y="4496100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5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058643" y="4506599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635221" y="4506599"/>
            <a:ext cx="576580" cy="0"/>
          </a:xfrm>
          <a:custGeom>
            <a:avLst/>
            <a:gdLst/>
            <a:ahLst/>
            <a:cxnLst/>
            <a:rect l="l" t="t" r="r" b="b"/>
            <a:pathLst>
              <a:path w="576579" h="0">
                <a:moveTo>
                  <a:pt x="0" y="0"/>
                </a:moveTo>
                <a:lnTo>
                  <a:pt x="576578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4379759" y="4245100"/>
            <a:ext cx="0" cy="417195"/>
          </a:xfrm>
          <a:custGeom>
            <a:avLst/>
            <a:gdLst/>
            <a:ahLst/>
            <a:cxnLst/>
            <a:rect l="l" t="t" r="r" b="b"/>
            <a:pathLst>
              <a:path w="0" h="417195">
                <a:moveTo>
                  <a:pt x="0" y="0"/>
                </a:moveTo>
                <a:lnTo>
                  <a:pt x="0" y="416607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4211800" y="4506599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2822747" y="5129548"/>
            <a:ext cx="235192" cy="23504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207550" y="5187506"/>
            <a:ext cx="418465" cy="62865"/>
          </a:xfrm>
          <a:custGeom>
            <a:avLst/>
            <a:gdLst/>
            <a:ahLst/>
            <a:cxnLst/>
            <a:rect l="l" t="t" r="r" b="b"/>
            <a:pathLst>
              <a:path w="418464" h="62864">
                <a:moveTo>
                  <a:pt x="0" y="62575"/>
                </a:moveTo>
                <a:lnTo>
                  <a:pt x="3305" y="38997"/>
                </a:lnTo>
                <a:lnTo>
                  <a:pt x="13833" y="19370"/>
                </a:lnTo>
                <a:lnTo>
                  <a:pt x="29981" y="5702"/>
                </a:lnTo>
                <a:lnTo>
                  <a:pt x="50149" y="0"/>
                </a:lnTo>
                <a:lnTo>
                  <a:pt x="70636" y="3816"/>
                </a:lnTo>
                <a:lnTo>
                  <a:pt x="87656" y="15941"/>
                </a:lnTo>
                <a:lnTo>
                  <a:pt x="99475" y="34548"/>
                </a:lnTo>
                <a:lnTo>
                  <a:pt x="104361" y="57815"/>
                </a:lnTo>
                <a:lnTo>
                  <a:pt x="104501" y="59355"/>
                </a:lnTo>
                <a:lnTo>
                  <a:pt x="104501" y="61035"/>
                </a:lnTo>
                <a:lnTo>
                  <a:pt x="104361" y="62575"/>
                </a:lnTo>
                <a:lnTo>
                  <a:pt x="107666" y="38997"/>
                </a:lnTo>
                <a:lnTo>
                  <a:pt x="118194" y="19370"/>
                </a:lnTo>
                <a:lnTo>
                  <a:pt x="134343" y="5702"/>
                </a:lnTo>
                <a:lnTo>
                  <a:pt x="154510" y="0"/>
                </a:lnTo>
                <a:lnTo>
                  <a:pt x="175019" y="3816"/>
                </a:lnTo>
                <a:lnTo>
                  <a:pt x="192087" y="15941"/>
                </a:lnTo>
                <a:lnTo>
                  <a:pt x="203955" y="34548"/>
                </a:lnTo>
                <a:lnTo>
                  <a:pt x="208862" y="57815"/>
                </a:lnTo>
                <a:lnTo>
                  <a:pt x="208862" y="59355"/>
                </a:lnTo>
                <a:lnTo>
                  <a:pt x="208862" y="61035"/>
                </a:lnTo>
                <a:lnTo>
                  <a:pt x="208862" y="62575"/>
                </a:lnTo>
                <a:lnTo>
                  <a:pt x="212167" y="38997"/>
                </a:lnTo>
                <a:lnTo>
                  <a:pt x="222695" y="19370"/>
                </a:lnTo>
                <a:lnTo>
                  <a:pt x="238844" y="5702"/>
                </a:lnTo>
                <a:lnTo>
                  <a:pt x="259012" y="0"/>
                </a:lnTo>
                <a:lnTo>
                  <a:pt x="279501" y="3816"/>
                </a:lnTo>
                <a:lnTo>
                  <a:pt x="296536" y="15941"/>
                </a:lnTo>
                <a:lnTo>
                  <a:pt x="308397" y="34548"/>
                </a:lnTo>
                <a:lnTo>
                  <a:pt x="313363" y="57815"/>
                </a:lnTo>
                <a:lnTo>
                  <a:pt x="313363" y="59355"/>
                </a:lnTo>
                <a:lnTo>
                  <a:pt x="313363" y="61035"/>
                </a:lnTo>
                <a:lnTo>
                  <a:pt x="313363" y="62575"/>
                </a:lnTo>
                <a:lnTo>
                  <a:pt x="316607" y="38997"/>
                </a:lnTo>
                <a:lnTo>
                  <a:pt x="327127" y="19370"/>
                </a:lnTo>
                <a:lnTo>
                  <a:pt x="343267" y="5702"/>
                </a:lnTo>
                <a:lnTo>
                  <a:pt x="363373" y="0"/>
                </a:lnTo>
                <a:lnTo>
                  <a:pt x="383882" y="3816"/>
                </a:lnTo>
                <a:lnTo>
                  <a:pt x="400950" y="15941"/>
                </a:lnTo>
                <a:lnTo>
                  <a:pt x="412817" y="34548"/>
                </a:lnTo>
                <a:lnTo>
                  <a:pt x="417725" y="57815"/>
                </a:lnTo>
                <a:lnTo>
                  <a:pt x="417865" y="59355"/>
                </a:lnTo>
                <a:lnTo>
                  <a:pt x="417865" y="61035"/>
                </a:lnTo>
                <a:lnTo>
                  <a:pt x="41772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3207550" y="5250081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5">
                <a:moveTo>
                  <a:pt x="-8404" y="5249"/>
                </a:moveTo>
                <a:lnTo>
                  <a:pt x="8404" y="5249"/>
                </a:lnTo>
              </a:path>
            </a:pathLst>
          </a:custGeom>
          <a:ln w="10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3048697" y="5260580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2832693" y="5923118"/>
            <a:ext cx="235192" cy="235061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217496" y="5981174"/>
            <a:ext cx="417830" cy="62865"/>
          </a:xfrm>
          <a:custGeom>
            <a:avLst/>
            <a:gdLst/>
            <a:ahLst/>
            <a:cxnLst/>
            <a:rect l="l" t="t" r="r" b="b"/>
            <a:pathLst>
              <a:path w="417829" h="62864">
                <a:moveTo>
                  <a:pt x="0" y="62575"/>
                </a:moveTo>
                <a:lnTo>
                  <a:pt x="3305" y="38964"/>
                </a:lnTo>
                <a:lnTo>
                  <a:pt x="13833" y="19323"/>
                </a:lnTo>
                <a:lnTo>
                  <a:pt x="29981" y="5664"/>
                </a:lnTo>
                <a:lnTo>
                  <a:pt x="50149" y="0"/>
                </a:lnTo>
                <a:lnTo>
                  <a:pt x="70636" y="3790"/>
                </a:lnTo>
                <a:lnTo>
                  <a:pt x="87656" y="15918"/>
                </a:lnTo>
                <a:lnTo>
                  <a:pt x="99475" y="34527"/>
                </a:lnTo>
                <a:lnTo>
                  <a:pt x="104361" y="57759"/>
                </a:lnTo>
                <a:lnTo>
                  <a:pt x="104501" y="59369"/>
                </a:lnTo>
                <a:lnTo>
                  <a:pt x="104501" y="60965"/>
                </a:lnTo>
                <a:lnTo>
                  <a:pt x="104361" y="62575"/>
                </a:lnTo>
                <a:lnTo>
                  <a:pt x="107666" y="38964"/>
                </a:lnTo>
                <a:lnTo>
                  <a:pt x="118194" y="19323"/>
                </a:lnTo>
                <a:lnTo>
                  <a:pt x="134343" y="5664"/>
                </a:lnTo>
                <a:lnTo>
                  <a:pt x="154510" y="0"/>
                </a:lnTo>
                <a:lnTo>
                  <a:pt x="175019" y="3790"/>
                </a:lnTo>
                <a:lnTo>
                  <a:pt x="192087" y="15918"/>
                </a:lnTo>
                <a:lnTo>
                  <a:pt x="203955" y="34527"/>
                </a:lnTo>
                <a:lnTo>
                  <a:pt x="208862" y="57759"/>
                </a:lnTo>
                <a:lnTo>
                  <a:pt x="208862" y="59369"/>
                </a:lnTo>
                <a:lnTo>
                  <a:pt x="208862" y="60965"/>
                </a:lnTo>
                <a:lnTo>
                  <a:pt x="208862" y="62575"/>
                </a:lnTo>
                <a:lnTo>
                  <a:pt x="212167" y="38964"/>
                </a:lnTo>
                <a:lnTo>
                  <a:pt x="222695" y="19323"/>
                </a:lnTo>
                <a:lnTo>
                  <a:pt x="238844" y="5664"/>
                </a:lnTo>
                <a:lnTo>
                  <a:pt x="259012" y="0"/>
                </a:lnTo>
                <a:lnTo>
                  <a:pt x="279499" y="3790"/>
                </a:lnTo>
                <a:lnTo>
                  <a:pt x="296519" y="15918"/>
                </a:lnTo>
                <a:lnTo>
                  <a:pt x="308338" y="34527"/>
                </a:lnTo>
                <a:lnTo>
                  <a:pt x="313223" y="57759"/>
                </a:lnTo>
                <a:lnTo>
                  <a:pt x="313363" y="59369"/>
                </a:lnTo>
                <a:lnTo>
                  <a:pt x="313363" y="60965"/>
                </a:lnTo>
                <a:lnTo>
                  <a:pt x="313223" y="62575"/>
                </a:lnTo>
                <a:lnTo>
                  <a:pt x="316528" y="38964"/>
                </a:lnTo>
                <a:lnTo>
                  <a:pt x="327056" y="19323"/>
                </a:lnTo>
                <a:lnTo>
                  <a:pt x="343205" y="5664"/>
                </a:lnTo>
                <a:lnTo>
                  <a:pt x="363373" y="0"/>
                </a:lnTo>
                <a:lnTo>
                  <a:pt x="383882" y="3790"/>
                </a:lnTo>
                <a:lnTo>
                  <a:pt x="400950" y="15918"/>
                </a:lnTo>
                <a:lnTo>
                  <a:pt x="412817" y="34527"/>
                </a:lnTo>
                <a:lnTo>
                  <a:pt x="417725" y="57759"/>
                </a:lnTo>
                <a:lnTo>
                  <a:pt x="417725" y="59369"/>
                </a:lnTo>
                <a:lnTo>
                  <a:pt x="417725" y="60965"/>
                </a:lnTo>
                <a:lnTo>
                  <a:pt x="41772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217496" y="6043749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5">
                <a:moveTo>
                  <a:pt x="-8404" y="5221"/>
                </a:moveTo>
                <a:lnTo>
                  <a:pt x="8404" y="5221"/>
                </a:lnTo>
              </a:path>
            </a:pathLst>
          </a:custGeom>
          <a:ln w="104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635221" y="6043749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5">
                <a:moveTo>
                  <a:pt x="-8404" y="5221"/>
                </a:moveTo>
                <a:lnTo>
                  <a:pt x="8404" y="5221"/>
                </a:lnTo>
              </a:path>
            </a:pathLst>
          </a:custGeom>
          <a:ln w="104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058643" y="6054192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635221" y="6054192"/>
            <a:ext cx="576580" cy="0"/>
          </a:xfrm>
          <a:custGeom>
            <a:avLst/>
            <a:gdLst/>
            <a:ahLst/>
            <a:cxnLst/>
            <a:rect l="l" t="t" r="r" b="b"/>
            <a:pathLst>
              <a:path w="576579" h="0">
                <a:moveTo>
                  <a:pt x="0" y="0"/>
                </a:moveTo>
                <a:lnTo>
                  <a:pt x="576578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4379759" y="5891847"/>
            <a:ext cx="0" cy="396875"/>
          </a:xfrm>
          <a:custGeom>
            <a:avLst/>
            <a:gdLst/>
            <a:ahLst/>
            <a:cxnLst/>
            <a:rect l="l" t="t" r="r" b="b"/>
            <a:pathLst>
              <a:path w="0" h="396875">
                <a:moveTo>
                  <a:pt x="0" y="0"/>
                </a:moveTo>
                <a:lnTo>
                  <a:pt x="0" y="396812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4211800" y="6054192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4527125" y="4601372"/>
            <a:ext cx="62865" cy="417830"/>
          </a:xfrm>
          <a:custGeom>
            <a:avLst/>
            <a:gdLst/>
            <a:ahLst/>
            <a:cxnLst/>
            <a:rect l="l" t="t" r="r" b="b"/>
            <a:pathLst>
              <a:path w="62864" h="417829">
                <a:moveTo>
                  <a:pt x="0" y="0"/>
                </a:moveTo>
                <a:lnTo>
                  <a:pt x="23592" y="3302"/>
                </a:lnTo>
                <a:lnTo>
                  <a:pt x="43232" y="13823"/>
                </a:lnTo>
                <a:lnTo>
                  <a:pt x="56910" y="29962"/>
                </a:lnTo>
                <a:lnTo>
                  <a:pt x="62616" y="50116"/>
                </a:lnTo>
                <a:lnTo>
                  <a:pt x="58797" y="70589"/>
                </a:lnTo>
                <a:lnTo>
                  <a:pt x="46664" y="87598"/>
                </a:lnTo>
                <a:lnTo>
                  <a:pt x="28044" y="99409"/>
                </a:lnTo>
                <a:lnTo>
                  <a:pt x="4762" y="104291"/>
                </a:lnTo>
                <a:lnTo>
                  <a:pt x="3221" y="104431"/>
                </a:lnTo>
                <a:lnTo>
                  <a:pt x="1540" y="104431"/>
                </a:lnTo>
                <a:lnTo>
                  <a:pt x="0" y="104291"/>
                </a:lnTo>
                <a:lnTo>
                  <a:pt x="23592" y="107594"/>
                </a:lnTo>
                <a:lnTo>
                  <a:pt x="43232" y="118115"/>
                </a:lnTo>
                <a:lnTo>
                  <a:pt x="56910" y="134253"/>
                </a:lnTo>
                <a:lnTo>
                  <a:pt x="62616" y="154407"/>
                </a:lnTo>
                <a:lnTo>
                  <a:pt x="58797" y="174903"/>
                </a:lnTo>
                <a:lnTo>
                  <a:pt x="46664" y="191959"/>
                </a:lnTo>
                <a:lnTo>
                  <a:pt x="28044" y="203819"/>
                </a:lnTo>
                <a:lnTo>
                  <a:pt x="4762" y="208723"/>
                </a:lnTo>
                <a:lnTo>
                  <a:pt x="3221" y="208723"/>
                </a:lnTo>
                <a:lnTo>
                  <a:pt x="1540" y="208723"/>
                </a:lnTo>
                <a:lnTo>
                  <a:pt x="0" y="208723"/>
                </a:lnTo>
                <a:lnTo>
                  <a:pt x="23592" y="212026"/>
                </a:lnTo>
                <a:lnTo>
                  <a:pt x="43232" y="222547"/>
                </a:lnTo>
                <a:lnTo>
                  <a:pt x="56910" y="238685"/>
                </a:lnTo>
                <a:lnTo>
                  <a:pt x="62616" y="258839"/>
                </a:lnTo>
                <a:lnTo>
                  <a:pt x="58797" y="279315"/>
                </a:lnTo>
                <a:lnTo>
                  <a:pt x="46664" y="296339"/>
                </a:lnTo>
                <a:lnTo>
                  <a:pt x="28044" y="308192"/>
                </a:lnTo>
                <a:lnTo>
                  <a:pt x="4762" y="313155"/>
                </a:lnTo>
                <a:lnTo>
                  <a:pt x="3221" y="313155"/>
                </a:lnTo>
                <a:lnTo>
                  <a:pt x="1540" y="313155"/>
                </a:lnTo>
                <a:lnTo>
                  <a:pt x="0" y="313155"/>
                </a:lnTo>
                <a:lnTo>
                  <a:pt x="23592" y="316397"/>
                </a:lnTo>
                <a:lnTo>
                  <a:pt x="43232" y="326909"/>
                </a:lnTo>
                <a:lnTo>
                  <a:pt x="56910" y="343038"/>
                </a:lnTo>
                <a:lnTo>
                  <a:pt x="62616" y="363131"/>
                </a:lnTo>
                <a:lnTo>
                  <a:pt x="58797" y="383626"/>
                </a:lnTo>
                <a:lnTo>
                  <a:pt x="46664" y="400683"/>
                </a:lnTo>
                <a:lnTo>
                  <a:pt x="28044" y="412543"/>
                </a:lnTo>
                <a:lnTo>
                  <a:pt x="4762" y="417447"/>
                </a:lnTo>
                <a:lnTo>
                  <a:pt x="3221" y="417587"/>
                </a:lnTo>
                <a:lnTo>
                  <a:pt x="1540" y="417587"/>
                </a:lnTo>
                <a:lnTo>
                  <a:pt x="0" y="417447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4516619" y="4601372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 h="0">
                <a:moveTo>
                  <a:pt x="10506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527125" y="5474358"/>
            <a:ext cx="62865" cy="417830"/>
          </a:xfrm>
          <a:custGeom>
            <a:avLst/>
            <a:gdLst/>
            <a:ahLst/>
            <a:cxnLst/>
            <a:rect l="l" t="t" r="r" b="b"/>
            <a:pathLst>
              <a:path w="62864" h="417829">
                <a:moveTo>
                  <a:pt x="0" y="0"/>
                </a:moveTo>
                <a:lnTo>
                  <a:pt x="23592" y="3290"/>
                </a:lnTo>
                <a:lnTo>
                  <a:pt x="43232" y="13811"/>
                </a:lnTo>
                <a:lnTo>
                  <a:pt x="56910" y="29952"/>
                </a:lnTo>
                <a:lnTo>
                  <a:pt x="62616" y="50102"/>
                </a:lnTo>
                <a:lnTo>
                  <a:pt x="58797" y="70573"/>
                </a:lnTo>
                <a:lnTo>
                  <a:pt x="46664" y="87606"/>
                </a:lnTo>
                <a:lnTo>
                  <a:pt x="28044" y="99456"/>
                </a:lnTo>
                <a:lnTo>
                  <a:pt x="4762" y="104375"/>
                </a:lnTo>
                <a:lnTo>
                  <a:pt x="3221" y="104431"/>
                </a:lnTo>
                <a:lnTo>
                  <a:pt x="1540" y="104431"/>
                </a:lnTo>
                <a:lnTo>
                  <a:pt x="0" y="104375"/>
                </a:lnTo>
                <a:lnTo>
                  <a:pt x="23592" y="107658"/>
                </a:lnTo>
                <a:lnTo>
                  <a:pt x="43232" y="118175"/>
                </a:lnTo>
                <a:lnTo>
                  <a:pt x="56910" y="134314"/>
                </a:lnTo>
                <a:lnTo>
                  <a:pt x="62616" y="154463"/>
                </a:lnTo>
                <a:lnTo>
                  <a:pt x="58797" y="174942"/>
                </a:lnTo>
                <a:lnTo>
                  <a:pt x="46664" y="191979"/>
                </a:lnTo>
                <a:lnTo>
                  <a:pt x="28044" y="203826"/>
                </a:lnTo>
                <a:lnTo>
                  <a:pt x="4762" y="208737"/>
                </a:lnTo>
                <a:lnTo>
                  <a:pt x="3221" y="208793"/>
                </a:lnTo>
                <a:lnTo>
                  <a:pt x="1540" y="208793"/>
                </a:lnTo>
                <a:lnTo>
                  <a:pt x="0" y="208737"/>
                </a:lnTo>
                <a:lnTo>
                  <a:pt x="23592" y="212028"/>
                </a:lnTo>
                <a:lnTo>
                  <a:pt x="43232" y="222549"/>
                </a:lnTo>
                <a:lnTo>
                  <a:pt x="56910" y="238689"/>
                </a:lnTo>
                <a:lnTo>
                  <a:pt x="62616" y="258839"/>
                </a:lnTo>
                <a:lnTo>
                  <a:pt x="58797" y="279318"/>
                </a:lnTo>
                <a:lnTo>
                  <a:pt x="46664" y="296355"/>
                </a:lnTo>
                <a:lnTo>
                  <a:pt x="28044" y="308202"/>
                </a:lnTo>
                <a:lnTo>
                  <a:pt x="4762" y="313113"/>
                </a:lnTo>
                <a:lnTo>
                  <a:pt x="3221" y="313169"/>
                </a:lnTo>
                <a:lnTo>
                  <a:pt x="1540" y="313169"/>
                </a:lnTo>
                <a:lnTo>
                  <a:pt x="0" y="313113"/>
                </a:lnTo>
                <a:lnTo>
                  <a:pt x="23592" y="316404"/>
                </a:lnTo>
                <a:lnTo>
                  <a:pt x="43232" y="326925"/>
                </a:lnTo>
                <a:lnTo>
                  <a:pt x="56910" y="343065"/>
                </a:lnTo>
                <a:lnTo>
                  <a:pt x="62616" y="363215"/>
                </a:lnTo>
                <a:lnTo>
                  <a:pt x="58797" y="383692"/>
                </a:lnTo>
                <a:lnTo>
                  <a:pt x="46664" y="400725"/>
                </a:lnTo>
                <a:lnTo>
                  <a:pt x="28044" y="412572"/>
                </a:lnTo>
                <a:lnTo>
                  <a:pt x="4762" y="417489"/>
                </a:lnTo>
                <a:lnTo>
                  <a:pt x="3221" y="417545"/>
                </a:lnTo>
                <a:lnTo>
                  <a:pt x="1540" y="417545"/>
                </a:lnTo>
                <a:lnTo>
                  <a:pt x="0" y="417489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4516619" y="5891847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 h="0">
                <a:moveTo>
                  <a:pt x="10506" y="0"/>
                </a:moveTo>
                <a:lnTo>
                  <a:pt x="0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4359867" y="4502960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4359867" y="6054192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4516619" y="4502960"/>
            <a:ext cx="2540" cy="98425"/>
          </a:xfrm>
          <a:custGeom>
            <a:avLst/>
            <a:gdLst/>
            <a:ahLst/>
            <a:cxnLst/>
            <a:rect l="l" t="t" r="r" b="b"/>
            <a:pathLst>
              <a:path w="2539" h="98425">
                <a:moveTo>
                  <a:pt x="1050" y="-8404"/>
                </a:moveTo>
                <a:lnTo>
                  <a:pt x="1050" y="106817"/>
                </a:lnTo>
              </a:path>
            </a:pathLst>
          </a:custGeom>
          <a:ln w="189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4516619" y="5891847"/>
            <a:ext cx="2540" cy="162560"/>
          </a:xfrm>
          <a:custGeom>
            <a:avLst/>
            <a:gdLst/>
            <a:ahLst/>
            <a:cxnLst/>
            <a:rect l="l" t="t" r="r" b="b"/>
            <a:pathLst>
              <a:path w="2539" h="162560">
                <a:moveTo>
                  <a:pt x="1050" y="-8404"/>
                </a:moveTo>
                <a:lnTo>
                  <a:pt x="1050" y="170750"/>
                </a:lnTo>
              </a:path>
            </a:pathLst>
          </a:custGeom>
          <a:ln w="189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4856318" y="5157828"/>
            <a:ext cx="417830" cy="62865"/>
          </a:xfrm>
          <a:custGeom>
            <a:avLst/>
            <a:gdLst/>
            <a:ahLst/>
            <a:cxnLst/>
            <a:rect l="l" t="t" r="r" b="b"/>
            <a:pathLst>
              <a:path w="417829" h="62864">
                <a:moveTo>
                  <a:pt x="0" y="62575"/>
                </a:moveTo>
                <a:lnTo>
                  <a:pt x="3243" y="38919"/>
                </a:lnTo>
                <a:lnTo>
                  <a:pt x="13763" y="19265"/>
                </a:lnTo>
                <a:lnTo>
                  <a:pt x="29903" y="5623"/>
                </a:lnTo>
                <a:lnTo>
                  <a:pt x="50009" y="0"/>
                </a:lnTo>
                <a:lnTo>
                  <a:pt x="70518" y="3755"/>
                </a:lnTo>
                <a:lnTo>
                  <a:pt x="87586" y="15871"/>
                </a:lnTo>
                <a:lnTo>
                  <a:pt x="99454" y="34470"/>
                </a:lnTo>
                <a:lnTo>
                  <a:pt x="104361" y="57675"/>
                </a:lnTo>
                <a:lnTo>
                  <a:pt x="104501" y="59355"/>
                </a:lnTo>
                <a:lnTo>
                  <a:pt x="104501" y="60895"/>
                </a:lnTo>
                <a:lnTo>
                  <a:pt x="104361" y="62575"/>
                </a:lnTo>
                <a:lnTo>
                  <a:pt x="107666" y="38919"/>
                </a:lnTo>
                <a:lnTo>
                  <a:pt x="118194" y="19265"/>
                </a:lnTo>
                <a:lnTo>
                  <a:pt x="134343" y="5623"/>
                </a:lnTo>
                <a:lnTo>
                  <a:pt x="154510" y="0"/>
                </a:lnTo>
                <a:lnTo>
                  <a:pt x="174999" y="3755"/>
                </a:lnTo>
                <a:lnTo>
                  <a:pt x="192035" y="15871"/>
                </a:lnTo>
                <a:lnTo>
                  <a:pt x="203896" y="34470"/>
                </a:lnTo>
                <a:lnTo>
                  <a:pt x="208862" y="57675"/>
                </a:lnTo>
                <a:lnTo>
                  <a:pt x="208862" y="59355"/>
                </a:lnTo>
                <a:lnTo>
                  <a:pt x="208862" y="60895"/>
                </a:lnTo>
                <a:lnTo>
                  <a:pt x="208862" y="62575"/>
                </a:lnTo>
                <a:lnTo>
                  <a:pt x="212108" y="38919"/>
                </a:lnTo>
                <a:lnTo>
                  <a:pt x="222643" y="19265"/>
                </a:lnTo>
                <a:lnTo>
                  <a:pt x="238824" y="5623"/>
                </a:lnTo>
                <a:lnTo>
                  <a:pt x="259012" y="0"/>
                </a:lnTo>
                <a:lnTo>
                  <a:pt x="279439" y="3755"/>
                </a:lnTo>
                <a:lnTo>
                  <a:pt x="296466" y="15871"/>
                </a:lnTo>
                <a:lnTo>
                  <a:pt x="308318" y="34470"/>
                </a:lnTo>
                <a:lnTo>
                  <a:pt x="313223" y="57675"/>
                </a:lnTo>
                <a:lnTo>
                  <a:pt x="313363" y="59355"/>
                </a:lnTo>
                <a:lnTo>
                  <a:pt x="313363" y="60895"/>
                </a:lnTo>
                <a:lnTo>
                  <a:pt x="313223" y="62575"/>
                </a:lnTo>
                <a:lnTo>
                  <a:pt x="316528" y="38919"/>
                </a:lnTo>
                <a:lnTo>
                  <a:pt x="327056" y="19265"/>
                </a:lnTo>
                <a:lnTo>
                  <a:pt x="343205" y="5623"/>
                </a:lnTo>
                <a:lnTo>
                  <a:pt x="363373" y="0"/>
                </a:lnTo>
                <a:lnTo>
                  <a:pt x="383882" y="3755"/>
                </a:lnTo>
                <a:lnTo>
                  <a:pt x="400950" y="15871"/>
                </a:lnTo>
                <a:lnTo>
                  <a:pt x="412817" y="34470"/>
                </a:lnTo>
                <a:lnTo>
                  <a:pt x="417725" y="57675"/>
                </a:lnTo>
                <a:lnTo>
                  <a:pt x="417725" y="59355"/>
                </a:lnTo>
                <a:lnTo>
                  <a:pt x="417725" y="60895"/>
                </a:lnTo>
                <a:lnTo>
                  <a:pt x="417725" y="62575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4856318" y="5220404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16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5274043" y="5220404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16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5274043" y="5260020"/>
            <a:ext cx="337185" cy="0"/>
          </a:xfrm>
          <a:custGeom>
            <a:avLst/>
            <a:gdLst/>
            <a:ahLst/>
            <a:cxnLst/>
            <a:rect l="l" t="t" r="r" b="b"/>
            <a:pathLst>
              <a:path w="337185" h="0">
                <a:moveTo>
                  <a:pt x="0" y="0"/>
                </a:moveTo>
                <a:lnTo>
                  <a:pt x="336617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5135362" y="4549314"/>
            <a:ext cx="316865" cy="316230"/>
          </a:xfrm>
          <a:custGeom>
            <a:avLst/>
            <a:gdLst/>
            <a:ahLst/>
            <a:cxnLst/>
            <a:rect l="l" t="t" r="r" b="b"/>
            <a:pathLst>
              <a:path w="316864" h="316229">
                <a:moveTo>
                  <a:pt x="0" y="20840"/>
                </a:moveTo>
                <a:lnTo>
                  <a:pt x="19013" y="6450"/>
                </a:lnTo>
                <a:lnTo>
                  <a:pt x="40326" y="0"/>
                </a:lnTo>
                <a:lnTo>
                  <a:pt x="61401" y="1765"/>
                </a:lnTo>
                <a:lnTo>
                  <a:pt x="79706" y="12021"/>
                </a:lnTo>
                <a:lnTo>
                  <a:pt x="91486" y="29185"/>
                </a:lnTo>
                <a:lnTo>
                  <a:pt x="94940" y="49801"/>
                </a:lnTo>
                <a:lnTo>
                  <a:pt x="90147" y="71335"/>
                </a:lnTo>
                <a:lnTo>
                  <a:pt x="77185" y="91255"/>
                </a:lnTo>
                <a:lnTo>
                  <a:pt x="76064" y="92375"/>
                </a:lnTo>
                <a:lnTo>
                  <a:pt x="74943" y="93635"/>
                </a:lnTo>
                <a:lnTo>
                  <a:pt x="73823" y="94615"/>
                </a:lnTo>
                <a:lnTo>
                  <a:pt x="92857" y="80283"/>
                </a:lnTo>
                <a:lnTo>
                  <a:pt x="114202" y="73826"/>
                </a:lnTo>
                <a:lnTo>
                  <a:pt x="135284" y="75559"/>
                </a:lnTo>
                <a:lnTo>
                  <a:pt x="153530" y="85795"/>
                </a:lnTo>
                <a:lnTo>
                  <a:pt x="165310" y="102979"/>
                </a:lnTo>
                <a:lnTo>
                  <a:pt x="168764" y="123627"/>
                </a:lnTo>
                <a:lnTo>
                  <a:pt x="163970" y="145168"/>
                </a:lnTo>
                <a:lnTo>
                  <a:pt x="151008" y="165029"/>
                </a:lnTo>
                <a:lnTo>
                  <a:pt x="149887" y="166289"/>
                </a:lnTo>
                <a:lnTo>
                  <a:pt x="148767" y="167409"/>
                </a:lnTo>
                <a:lnTo>
                  <a:pt x="147646" y="168529"/>
                </a:lnTo>
                <a:lnTo>
                  <a:pt x="166680" y="154138"/>
                </a:lnTo>
                <a:lnTo>
                  <a:pt x="188025" y="147688"/>
                </a:lnTo>
                <a:lnTo>
                  <a:pt x="209107" y="149453"/>
                </a:lnTo>
                <a:lnTo>
                  <a:pt x="227353" y="159710"/>
                </a:lnTo>
                <a:lnTo>
                  <a:pt x="239133" y="176812"/>
                </a:lnTo>
                <a:lnTo>
                  <a:pt x="242587" y="197419"/>
                </a:lnTo>
                <a:lnTo>
                  <a:pt x="237793" y="218945"/>
                </a:lnTo>
                <a:lnTo>
                  <a:pt x="224831" y="238803"/>
                </a:lnTo>
                <a:lnTo>
                  <a:pt x="223851" y="240063"/>
                </a:lnTo>
                <a:lnTo>
                  <a:pt x="222730" y="241183"/>
                </a:lnTo>
                <a:lnTo>
                  <a:pt x="221470" y="242303"/>
                </a:lnTo>
                <a:lnTo>
                  <a:pt x="240503" y="227913"/>
                </a:lnTo>
                <a:lnTo>
                  <a:pt x="261848" y="221462"/>
                </a:lnTo>
                <a:lnTo>
                  <a:pt x="282931" y="223227"/>
                </a:lnTo>
                <a:lnTo>
                  <a:pt x="301176" y="233484"/>
                </a:lnTo>
                <a:lnTo>
                  <a:pt x="313037" y="250648"/>
                </a:lnTo>
                <a:lnTo>
                  <a:pt x="316533" y="271263"/>
                </a:lnTo>
                <a:lnTo>
                  <a:pt x="311755" y="292798"/>
                </a:lnTo>
                <a:lnTo>
                  <a:pt x="298795" y="312718"/>
                </a:lnTo>
                <a:lnTo>
                  <a:pt x="297674" y="313837"/>
                </a:lnTo>
                <a:lnTo>
                  <a:pt x="296554" y="314957"/>
                </a:lnTo>
                <a:lnTo>
                  <a:pt x="295293" y="31607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5107206" y="457015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156" y="0"/>
                </a:moveTo>
                <a:lnTo>
                  <a:pt x="0" y="2813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5402639" y="486539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016" y="0"/>
                </a:moveTo>
                <a:lnTo>
                  <a:pt x="0" y="27997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5135362" y="5632671"/>
            <a:ext cx="316230" cy="316865"/>
          </a:xfrm>
          <a:custGeom>
            <a:avLst/>
            <a:gdLst/>
            <a:ahLst/>
            <a:cxnLst/>
            <a:rect l="l" t="t" r="r" b="b"/>
            <a:pathLst>
              <a:path w="316229" h="316864">
                <a:moveTo>
                  <a:pt x="295293" y="0"/>
                </a:moveTo>
                <a:lnTo>
                  <a:pt x="309693" y="19019"/>
                </a:lnTo>
                <a:lnTo>
                  <a:pt x="316148" y="40350"/>
                </a:lnTo>
                <a:lnTo>
                  <a:pt x="314381" y="61426"/>
                </a:lnTo>
                <a:lnTo>
                  <a:pt x="304118" y="79681"/>
                </a:lnTo>
                <a:lnTo>
                  <a:pt x="286943" y="91474"/>
                </a:lnTo>
                <a:lnTo>
                  <a:pt x="266313" y="94942"/>
                </a:lnTo>
                <a:lnTo>
                  <a:pt x="244765" y="90160"/>
                </a:lnTo>
                <a:lnTo>
                  <a:pt x="224831" y="77203"/>
                </a:lnTo>
                <a:lnTo>
                  <a:pt x="223711" y="76112"/>
                </a:lnTo>
                <a:lnTo>
                  <a:pt x="222590" y="74978"/>
                </a:lnTo>
                <a:lnTo>
                  <a:pt x="221470" y="73802"/>
                </a:lnTo>
                <a:lnTo>
                  <a:pt x="235870" y="92821"/>
                </a:lnTo>
                <a:lnTo>
                  <a:pt x="242324" y="114150"/>
                </a:lnTo>
                <a:lnTo>
                  <a:pt x="240558" y="135222"/>
                </a:lnTo>
                <a:lnTo>
                  <a:pt x="230295" y="153469"/>
                </a:lnTo>
                <a:lnTo>
                  <a:pt x="213119" y="165270"/>
                </a:lnTo>
                <a:lnTo>
                  <a:pt x="192490" y="168742"/>
                </a:lnTo>
                <a:lnTo>
                  <a:pt x="170941" y="163962"/>
                </a:lnTo>
                <a:lnTo>
                  <a:pt x="151008" y="151006"/>
                </a:lnTo>
                <a:lnTo>
                  <a:pt x="149887" y="149914"/>
                </a:lnTo>
                <a:lnTo>
                  <a:pt x="148767" y="148780"/>
                </a:lnTo>
                <a:lnTo>
                  <a:pt x="147646" y="147604"/>
                </a:lnTo>
                <a:lnTo>
                  <a:pt x="162046" y="166623"/>
                </a:lnTo>
                <a:lnTo>
                  <a:pt x="168501" y="187952"/>
                </a:lnTo>
                <a:lnTo>
                  <a:pt x="166735" y="209024"/>
                </a:lnTo>
                <a:lnTo>
                  <a:pt x="156471" y="227272"/>
                </a:lnTo>
                <a:lnTo>
                  <a:pt x="139296" y="239072"/>
                </a:lnTo>
                <a:lnTo>
                  <a:pt x="118667" y="242545"/>
                </a:lnTo>
                <a:lnTo>
                  <a:pt x="97118" y="237764"/>
                </a:lnTo>
                <a:lnTo>
                  <a:pt x="77185" y="224808"/>
                </a:lnTo>
                <a:lnTo>
                  <a:pt x="76064" y="223716"/>
                </a:lnTo>
                <a:lnTo>
                  <a:pt x="74943" y="222582"/>
                </a:lnTo>
                <a:lnTo>
                  <a:pt x="73823" y="221406"/>
                </a:lnTo>
                <a:lnTo>
                  <a:pt x="88164" y="240423"/>
                </a:lnTo>
                <a:lnTo>
                  <a:pt x="94625" y="261749"/>
                </a:lnTo>
                <a:lnTo>
                  <a:pt x="92892" y="282820"/>
                </a:lnTo>
                <a:lnTo>
                  <a:pt x="82648" y="301074"/>
                </a:lnTo>
                <a:lnTo>
                  <a:pt x="65473" y="312875"/>
                </a:lnTo>
                <a:lnTo>
                  <a:pt x="44843" y="316347"/>
                </a:lnTo>
                <a:lnTo>
                  <a:pt x="23295" y="311567"/>
                </a:lnTo>
                <a:lnTo>
                  <a:pt x="3361" y="298610"/>
                </a:lnTo>
                <a:lnTo>
                  <a:pt x="2101" y="297518"/>
                </a:lnTo>
                <a:lnTo>
                  <a:pt x="980" y="296384"/>
                </a:lnTo>
                <a:lnTo>
                  <a:pt x="0" y="295208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5402639" y="560461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016" y="28053"/>
                </a:moveTo>
                <a:lnTo>
                  <a:pt x="0" y="0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5107206" y="589982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156" y="28053"/>
                </a:moveTo>
                <a:lnTo>
                  <a:pt x="0" y="0"/>
                </a:lnTo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4379759" y="4403707"/>
            <a:ext cx="727710" cy="194945"/>
          </a:xfrm>
          <a:custGeom>
            <a:avLst/>
            <a:gdLst/>
            <a:ahLst/>
            <a:cxnLst/>
            <a:rect l="l" t="t" r="r" b="b"/>
            <a:pathLst>
              <a:path w="727710" h="194945">
                <a:moveTo>
                  <a:pt x="727447" y="194584"/>
                </a:moveTo>
                <a:lnTo>
                  <a:pt x="436776" y="0"/>
                </a:lnTo>
                <a:lnTo>
                  <a:pt x="0" y="0"/>
                </a:lnTo>
              </a:path>
            </a:pathLst>
          </a:custGeom>
          <a:ln w="167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4379759" y="5899826"/>
            <a:ext cx="727710" cy="290830"/>
          </a:xfrm>
          <a:custGeom>
            <a:avLst/>
            <a:gdLst/>
            <a:ahLst/>
            <a:cxnLst/>
            <a:rect l="l" t="t" r="r" b="b"/>
            <a:pathLst>
              <a:path w="727710" h="290829">
                <a:moveTo>
                  <a:pt x="727447" y="0"/>
                </a:moveTo>
                <a:lnTo>
                  <a:pt x="436776" y="290477"/>
                </a:lnTo>
                <a:lnTo>
                  <a:pt x="0" y="290477"/>
                </a:lnTo>
              </a:path>
            </a:pathLst>
          </a:custGeom>
          <a:ln w="16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5610661" y="4899829"/>
            <a:ext cx="0" cy="754380"/>
          </a:xfrm>
          <a:custGeom>
            <a:avLst/>
            <a:gdLst/>
            <a:ahLst/>
            <a:cxnLst/>
            <a:rect l="l" t="t" r="r" b="b"/>
            <a:pathLst>
              <a:path w="0" h="754379">
                <a:moveTo>
                  <a:pt x="0" y="0"/>
                </a:moveTo>
                <a:lnTo>
                  <a:pt x="0" y="753925"/>
                </a:lnTo>
              </a:path>
            </a:pathLst>
          </a:custGeom>
          <a:ln w="30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5402639" y="5495020"/>
            <a:ext cx="208279" cy="109855"/>
          </a:xfrm>
          <a:custGeom>
            <a:avLst/>
            <a:gdLst/>
            <a:ahLst/>
            <a:cxnLst/>
            <a:rect l="l" t="t" r="r" b="b"/>
            <a:pathLst>
              <a:path w="208279" h="109854">
                <a:moveTo>
                  <a:pt x="0" y="109597"/>
                </a:moveTo>
                <a:lnTo>
                  <a:pt x="108843" y="853"/>
                </a:lnTo>
                <a:lnTo>
                  <a:pt x="208022" y="0"/>
                </a:lnTo>
              </a:path>
            </a:pathLst>
          </a:custGeom>
          <a:ln w="168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5402639" y="4893389"/>
            <a:ext cx="208279" cy="109220"/>
          </a:xfrm>
          <a:custGeom>
            <a:avLst/>
            <a:gdLst/>
            <a:ahLst/>
            <a:cxnLst/>
            <a:rect l="l" t="t" r="r" b="b"/>
            <a:pathLst>
              <a:path w="208279" h="109220">
                <a:moveTo>
                  <a:pt x="0" y="0"/>
                </a:moveTo>
                <a:lnTo>
                  <a:pt x="108843" y="108771"/>
                </a:lnTo>
                <a:lnTo>
                  <a:pt x="208022" y="105551"/>
                </a:lnTo>
              </a:path>
            </a:pathLst>
          </a:custGeom>
          <a:ln w="168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 txBox="1"/>
          <p:nvPr/>
        </p:nvSpPr>
        <p:spPr>
          <a:xfrm>
            <a:off x="3854357" y="4174301"/>
            <a:ext cx="2965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0</a:t>
            </a:r>
            <a:r>
              <a:rPr dirty="0" sz="1300" spc="5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3223707" y="5721866"/>
            <a:ext cx="44640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3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33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4620607" y="5523460"/>
            <a:ext cx="35242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2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4630553" y="4613871"/>
            <a:ext cx="581025" cy="54165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1300" spc="5">
                <a:latin typeface="Arial"/>
                <a:cs typeface="Arial"/>
              </a:rPr>
              <a:t>-j4.0</a:t>
            </a:r>
            <a:endParaRPr sz="1300">
              <a:latin typeface="Arial"/>
              <a:cs typeface="Arial"/>
            </a:endParaRPr>
          </a:p>
          <a:p>
            <a:pPr marL="240665">
              <a:lnSpc>
                <a:spcPct val="100000"/>
              </a:lnSpc>
              <a:spcBef>
                <a:spcPts val="470"/>
              </a:spcBef>
            </a:pPr>
            <a:r>
              <a:rPr dirty="0" sz="1300">
                <a:latin typeface="Arial"/>
                <a:cs typeface="Arial"/>
              </a:rPr>
              <a:t>-</a:t>
            </a: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8</a:t>
            </a:r>
            <a:r>
              <a:rPr dirty="0" sz="1300" spc="5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5335307" y="5761553"/>
            <a:ext cx="35242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>
                <a:latin typeface="Arial"/>
                <a:cs typeface="Arial"/>
              </a:rPr>
              <a:t>j</a:t>
            </a:r>
            <a:r>
              <a:rPr dirty="0" sz="1300" spc="10">
                <a:latin typeface="Arial"/>
                <a:cs typeface="Arial"/>
              </a:rPr>
              <a:t>5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1" name="object 261"/>
          <p:cNvSpPr/>
          <p:nvPr/>
        </p:nvSpPr>
        <p:spPr>
          <a:xfrm>
            <a:off x="2682942" y="4505059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71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2672296" y="5237062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2682522" y="604842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8853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2672296" y="4502960"/>
            <a:ext cx="0" cy="2088514"/>
          </a:xfrm>
          <a:custGeom>
            <a:avLst/>
            <a:gdLst/>
            <a:ahLst/>
            <a:cxnLst/>
            <a:rect l="l" t="t" r="r" b="b"/>
            <a:pathLst>
              <a:path w="0" h="2088515">
                <a:moveTo>
                  <a:pt x="0" y="0"/>
                </a:moveTo>
                <a:lnTo>
                  <a:pt x="0" y="2088272"/>
                </a:lnTo>
              </a:path>
            </a:pathLst>
          </a:custGeom>
          <a:ln w="1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4239116" y="4005298"/>
            <a:ext cx="181965" cy="181846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 txBox="1"/>
          <p:nvPr/>
        </p:nvSpPr>
        <p:spPr>
          <a:xfrm>
            <a:off x="4284130" y="3965997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4239116" y="4858391"/>
            <a:ext cx="181965" cy="18198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 txBox="1"/>
          <p:nvPr/>
        </p:nvSpPr>
        <p:spPr>
          <a:xfrm>
            <a:off x="4284130" y="4819091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9" name="object 269"/>
          <p:cNvSpPr/>
          <p:nvPr/>
        </p:nvSpPr>
        <p:spPr>
          <a:xfrm>
            <a:off x="4239116" y="5642148"/>
            <a:ext cx="181965" cy="18193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 txBox="1"/>
          <p:nvPr/>
        </p:nvSpPr>
        <p:spPr>
          <a:xfrm>
            <a:off x="4284130" y="5602819"/>
            <a:ext cx="11938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1" name="object 271"/>
          <p:cNvSpPr/>
          <p:nvPr/>
        </p:nvSpPr>
        <p:spPr>
          <a:xfrm>
            <a:off x="5559392" y="4669966"/>
            <a:ext cx="182105" cy="18184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272" name="object 272"/>
          <p:cNvGraphicFramePr>
            <a:graphicFrameLocks noGrp="1"/>
          </p:cNvGraphicFramePr>
          <p:nvPr/>
        </p:nvGraphicFramePr>
        <p:xfrm>
          <a:off x="3616871" y="5010414"/>
          <a:ext cx="1239520" cy="472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3110"/>
                <a:gridCol w="148590"/>
                <a:gridCol w="338455"/>
              </a:tblGrid>
              <a:tr h="250166">
                <a:tc>
                  <a:txBody>
                    <a:bodyPr/>
                    <a:lstStyle/>
                    <a:p>
                      <a:pPr>
                        <a:lnSpc>
                          <a:spcPts val="1075"/>
                        </a:lnSpc>
                      </a:pPr>
                      <a:r>
                        <a:rPr dirty="0" sz="130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3810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221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73" name="object 273"/>
          <p:cNvSpPr txBox="1"/>
          <p:nvPr/>
        </p:nvSpPr>
        <p:spPr>
          <a:xfrm>
            <a:off x="5315555" y="4395768"/>
            <a:ext cx="408305" cy="4622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r" marR="60325">
              <a:lnSpc>
                <a:spcPct val="100000"/>
              </a:lnSpc>
              <a:spcBef>
                <a:spcPts val="250"/>
              </a:spcBef>
            </a:pPr>
            <a:r>
              <a:rPr dirty="0" sz="1300">
                <a:latin typeface="Arial"/>
                <a:cs typeface="Arial"/>
              </a:rPr>
              <a:t>-</a:t>
            </a: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5</a:t>
            </a:r>
            <a:r>
              <a:rPr dirty="0" sz="1300" spc="5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160"/>
              </a:spcBef>
            </a:pPr>
            <a:r>
              <a:rPr dirty="0" sz="1300" spc="1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2806823" y="4114806"/>
            <a:ext cx="28702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E”a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5" name="object 275"/>
          <p:cNvSpPr txBox="1"/>
          <p:nvPr/>
        </p:nvSpPr>
        <p:spPr>
          <a:xfrm>
            <a:off x="2811585" y="4908404"/>
            <a:ext cx="27813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E”c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2806823" y="5702029"/>
            <a:ext cx="28702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">
                <a:latin typeface="Arial"/>
                <a:cs typeface="Arial"/>
              </a:rPr>
              <a:t>E”b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3223707" y="4933182"/>
            <a:ext cx="35242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3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3223707" y="4179201"/>
            <a:ext cx="44640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5">
                <a:latin typeface="Arial"/>
                <a:cs typeface="Arial"/>
              </a:rPr>
              <a:t>-</a:t>
            </a:r>
            <a:r>
              <a:rPr dirty="0" sz="1300" spc="5">
                <a:latin typeface="Arial"/>
                <a:cs typeface="Arial"/>
              </a:rPr>
              <a:t>j</a:t>
            </a:r>
            <a:r>
              <a:rPr dirty="0" sz="1300" spc="5">
                <a:latin typeface="Arial"/>
                <a:cs typeface="Arial"/>
              </a:rPr>
              <a:t>3</a:t>
            </a:r>
            <a:r>
              <a:rPr dirty="0" sz="1300">
                <a:latin typeface="Arial"/>
                <a:cs typeface="Arial"/>
              </a:rPr>
              <a:t>.</a:t>
            </a:r>
            <a:r>
              <a:rPr dirty="0" sz="1300" spc="10">
                <a:latin typeface="Arial"/>
                <a:cs typeface="Arial"/>
              </a:rPr>
              <a:t>33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9" name="object 279"/>
          <p:cNvSpPr/>
          <p:nvPr/>
        </p:nvSpPr>
        <p:spPr>
          <a:xfrm>
            <a:off x="2672296" y="6591232"/>
            <a:ext cx="1390015" cy="0"/>
          </a:xfrm>
          <a:custGeom>
            <a:avLst/>
            <a:gdLst/>
            <a:ahLst/>
            <a:cxnLst/>
            <a:rect l="l" t="t" r="r" b="b"/>
            <a:pathLst>
              <a:path w="1390014" h="0">
                <a:moveTo>
                  <a:pt x="0" y="0"/>
                </a:moveTo>
                <a:lnTo>
                  <a:pt x="1389755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4359867" y="5499990"/>
            <a:ext cx="1608455" cy="1092835"/>
          </a:xfrm>
          <a:custGeom>
            <a:avLst/>
            <a:gdLst/>
            <a:ahLst/>
            <a:cxnLst/>
            <a:rect l="l" t="t" r="r" b="b"/>
            <a:pathLst>
              <a:path w="1608454" h="1092834">
                <a:moveTo>
                  <a:pt x="0" y="1092740"/>
                </a:moveTo>
                <a:lnTo>
                  <a:pt x="1608284" y="1092740"/>
                </a:lnTo>
                <a:lnTo>
                  <a:pt x="1608284" y="0"/>
                </a:lnTo>
              </a:path>
            </a:pathLst>
          </a:custGeom>
          <a:ln w="16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5610661" y="5495020"/>
            <a:ext cx="357505" cy="5080"/>
          </a:xfrm>
          <a:custGeom>
            <a:avLst/>
            <a:gdLst/>
            <a:ahLst/>
            <a:cxnLst/>
            <a:rect l="l" t="t" r="r" b="b"/>
            <a:pathLst>
              <a:path w="357504" h="5079">
                <a:moveTo>
                  <a:pt x="0" y="0"/>
                </a:moveTo>
                <a:lnTo>
                  <a:pt x="357489" y="4969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4081944" y="6461561"/>
            <a:ext cx="278130" cy="278130"/>
          </a:xfrm>
          <a:custGeom>
            <a:avLst/>
            <a:gdLst/>
            <a:ahLst/>
            <a:cxnLst/>
            <a:rect l="l" t="t" r="r" b="b"/>
            <a:pathLst>
              <a:path w="278129" h="278129">
                <a:moveTo>
                  <a:pt x="138961" y="0"/>
                </a:moveTo>
                <a:lnTo>
                  <a:pt x="95031" y="7080"/>
                </a:lnTo>
                <a:lnTo>
                  <a:pt x="56884" y="26798"/>
                </a:lnTo>
                <a:lnTo>
                  <a:pt x="26806" y="56864"/>
                </a:lnTo>
                <a:lnTo>
                  <a:pt x="7082" y="94993"/>
                </a:lnTo>
                <a:lnTo>
                  <a:pt x="0" y="138897"/>
                </a:lnTo>
                <a:lnTo>
                  <a:pt x="7082" y="182792"/>
                </a:lnTo>
                <a:lnTo>
                  <a:pt x="26806" y="220916"/>
                </a:lnTo>
                <a:lnTo>
                  <a:pt x="56885" y="250980"/>
                </a:lnTo>
                <a:lnTo>
                  <a:pt x="95032" y="270696"/>
                </a:lnTo>
                <a:lnTo>
                  <a:pt x="138961" y="277777"/>
                </a:lnTo>
                <a:lnTo>
                  <a:pt x="182891" y="270696"/>
                </a:lnTo>
                <a:lnTo>
                  <a:pt x="221038" y="250980"/>
                </a:lnTo>
                <a:lnTo>
                  <a:pt x="251117" y="220916"/>
                </a:lnTo>
                <a:lnTo>
                  <a:pt x="270840" y="182792"/>
                </a:lnTo>
                <a:lnTo>
                  <a:pt x="277923" y="138897"/>
                </a:lnTo>
                <a:lnTo>
                  <a:pt x="270840" y="94993"/>
                </a:lnTo>
                <a:lnTo>
                  <a:pt x="251117" y="56864"/>
                </a:lnTo>
                <a:lnTo>
                  <a:pt x="221038" y="26798"/>
                </a:lnTo>
                <a:lnTo>
                  <a:pt x="182891" y="7080"/>
                </a:lnTo>
                <a:lnTo>
                  <a:pt x="1389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4081944" y="6461561"/>
            <a:ext cx="278130" cy="278130"/>
          </a:xfrm>
          <a:custGeom>
            <a:avLst/>
            <a:gdLst/>
            <a:ahLst/>
            <a:cxnLst/>
            <a:rect l="l" t="t" r="r" b="b"/>
            <a:pathLst>
              <a:path w="278129" h="278129">
                <a:moveTo>
                  <a:pt x="277923" y="138897"/>
                </a:moveTo>
                <a:lnTo>
                  <a:pt x="270840" y="94993"/>
                </a:lnTo>
                <a:lnTo>
                  <a:pt x="251117" y="56864"/>
                </a:lnTo>
                <a:lnTo>
                  <a:pt x="221038" y="26798"/>
                </a:lnTo>
                <a:lnTo>
                  <a:pt x="182891" y="7080"/>
                </a:lnTo>
                <a:lnTo>
                  <a:pt x="138961" y="0"/>
                </a:lnTo>
                <a:lnTo>
                  <a:pt x="95031" y="7080"/>
                </a:lnTo>
                <a:lnTo>
                  <a:pt x="56884" y="26798"/>
                </a:lnTo>
                <a:lnTo>
                  <a:pt x="26806" y="56864"/>
                </a:lnTo>
                <a:lnTo>
                  <a:pt x="7082" y="94993"/>
                </a:lnTo>
                <a:lnTo>
                  <a:pt x="0" y="138897"/>
                </a:lnTo>
                <a:lnTo>
                  <a:pt x="7082" y="182792"/>
                </a:lnTo>
                <a:lnTo>
                  <a:pt x="26806" y="220916"/>
                </a:lnTo>
                <a:lnTo>
                  <a:pt x="56884" y="250980"/>
                </a:lnTo>
                <a:lnTo>
                  <a:pt x="95031" y="270696"/>
                </a:lnTo>
                <a:lnTo>
                  <a:pt x="138961" y="277777"/>
                </a:lnTo>
                <a:lnTo>
                  <a:pt x="182891" y="270696"/>
                </a:lnTo>
                <a:lnTo>
                  <a:pt x="221038" y="250980"/>
                </a:lnTo>
                <a:lnTo>
                  <a:pt x="251117" y="220916"/>
                </a:lnTo>
                <a:lnTo>
                  <a:pt x="270840" y="182792"/>
                </a:lnTo>
                <a:lnTo>
                  <a:pt x="277923" y="138897"/>
                </a:lnTo>
                <a:close/>
              </a:path>
            </a:pathLst>
          </a:custGeom>
          <a:ln w="16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4209558" y="6600458"/>
            <a:ext cx="130810" cy="0"/>
          </a:xfrm>
          <a:custGeom>
            <a:avLst/>
            <a:gdLst/>
            <a:ahLst/>
            <a:cxnLst/>
            <a:rect l="l" t="t" r="r" b="b"/>
            <a:pathLst>
              <a:path w="130810" h="0">
                <a:moveTo>
                  <a:pt x="0" y="0"/>
                </a:moveTo>
                <a:lnTo>
                  <a:pt x="130556" y="0"/>
                </a:lnTo>
              </a:path>
            </a:pathLst>
          </a:custGeom>
          <a:ln w="16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4066254" y="6548382"/>
            <a:ext cx="156845" cy="104139"/>
          </a:xfrm>
          <a:custGeom>
            <a:avLst/>
            <a:gdLst/>
            <a:ahLst/>
            <a:cxnLst/>
            <a:rect l="l" t="t" r="r" b="b"/>
            <a:pathLst>
              <a:path w="156845" h="104140">
                <a:moveTo>
                  <a:pt x="156331" y="0"/>
                </a:moveTo>
                <a:lnTo>
                  <a:pt x="0" y="52075"/>
                </a:lnTo>
                <a:lnTo>
                  <a:pt x="156331" y="104144"/>
                </a:lnTo>
                <a:lnTo>
                  <a:pt x="1563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31140" y="1018857"/>
            <a:ext cx="693039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latin typeface="Arial Rounded MT Bold"/>
                <a:cs typeface="Arial Rounded MT Bold"/>
              </a:rPr>
              <a:t>Formulando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10">
                <a:latin typeface="Arial Rounded MT Bold"/>
                <a:cs typeface="Arial Rounded MT Bold"/>
              </a:rPr>
              <a:t>ecuaciones </a:t>
            </a:r>
            <a:r>
              <a:rPr dirty="0" sz="2400" spc="-5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nodo con</a:t>
            </a:r>
            <a:r>
              <a:rPr dirty="0" sz="2400" spc="130">
                <a:latin typeface="Arial Rounded MT Bold"/>
                <a:cs typeface="Arial Rounded MT Bold"/>
              </a:rPr>
              <a:t> </a:t>
            </a:r>
            <a:r>
              <a:rPr dirty="0" sz="2400" spc="-20">
                <a:solidFill>
                  <a:srgbClr val="0000FF"/>
                </a:solidFill>
                <a:latin typeface="Arial Rounded MT Bold"/>
                <a:cs typeface="Arial Rounded MT Bold"/>
              </a:rPr>
              <a:t>Y</a:t>
            </a:r>
            <a:r>
              <a:rPr dirty="0" sz="1800" spc="-20">
                <a:solidFill>
                  <a:srgbClr val="0000FF"/>
                </a:solidFill>
                <a:latin typeface="Arial Rounded MT Bold"/>
                <a:cs typeface="Arial Rounded MT Bold"/>
              </a:rPr>
              <a:t>barra</a:t>
            </a:r>
            <a:r>
              <a:rPr dirty="0" sz="2400" spc="-20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82212" y="1757719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06238" y="2326425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99284" y="2895912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>
                <a:latin typeface="Times New Roman"/>
                <a:cs typeface="Times New Roman"/>
              </a:rPr>
              <a:t>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2583" y="3175303"/>
            <a:ext cx="11620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3435" y="2045390"/>
            <a:ext cx="21844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5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66444" y="2072789"/>
            <a:ext cx="62357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90" i="1">
                <a:latin typeface="Times New Roman"/>
                <a:cs typeface="Times New Roman"/>
              </a:rPr>
              <a:t>j</a:t>
            </a:r>
            <a:r>
              <a:rPr dirty="0" sz="3000" spc="-5">
                <a:latin typeface="Times New Roman"/>
                <a:cs typeface="Times New Roman"/>
              </a:rPr>
              <a:t>5</a:t>
            </a:r>
            <a:r>
              <a:rPr dirty="0" sz="3000" spc="10">
                <a:latin typeface="Times New Roman"/>
                <a:cs typeface="Times New Roman"/>
              </a:rPr>
              <a:t>.0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92883" y="1959559"/>
            <a:ext cx="636270" cy="1734185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182245">
              <a:lnSpc>
                <a:spcPct val="100000"/>
              </a:lnSpc>
              <a:spcBef>
                <a:spcPts val="985"/>
              </a:spcBef>
            </a:pPr>
            <a:r>
              <a:rPr dirty="0" sz="3000" spc="15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3000" spc="195" i="1">
                <a:latin typeface="Times New Roman"/>
                <a:cs typeface="Times New Roman"/>
              </a:rPr>
              <a:t>j</a:t>
            </a:r>
            <a:r>
              <a:rPr dirty="0" sz="3000" spc="-5">
                <a:latin typeface="Times New Roman"/>
                <a:cs typeface="Times New Roman"/>
              </a:rPr>
              <a:t>4</a:t>
            </a:r>
            <a:r>
              <a:rPr dirty="0" sz="3000" spc="10">
                <a:latin typeface="Times New Roman"/>
                <a:cs typeface="Times New Roman"/>
              </a:rPr>
              <a:t>.0</a:t>
            </a:r>
            <a:endParaRPr sz="3000">
              <a:latin typeface="Times New Roman"/>
              <a:cs typeface="Times New Roman"/>
            </a:endParaRPr>
          </a:p>
          <a:p>
            <a:pPr marL="18415">
              <a:lnSpc>
                <a:spcPct val="100000"/>
              </a:lnSpc>
              <a:spcBef>
                <a:spcPts val="880"/>
              </a:spcBef>
            </a:pPr>
            <a:r>
              <a:rPr dirty="0" sz="3000" spc="25" i="1">
                <a:latin typeface="Times New Roman"/>
                <a:cs typeface="Times New Roman"/>
              </a:rPr>
              <a:t>j</a:t>
            </a:r>
            <a:r>
              <a:rPr dirty="0" sz="3000" spc="25">
                <a:latin typeface="Times New Roman"/>
                <a:cs typeface="Times New Roman"/>
              </a:rPr>
              <a:t>5.0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60184" y="1898438"/>
            <a:ext cx="51371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25000" sz="4500" spc="22" i="1">
                <a:latin typeface="Times New Roman"/>
                <a:cs typeface="Times New Roman"/>
              </a:rPr>
              <a:t>V</a:t>
            </a:r>
            <a:r>
              <a:rPr dirty="0" baseline="-25000" sz="4500" spc="-442" i="1">
                <a:latin typeface="Times New Roman"/>
                <a:cs typeface="Times New Roman"/>
              </a:rPr>
              <a:t> </a:t>
            </a:r>
            <a:r>
              <a:rPr dirty="0" sz="1700" spc="30">
                <a:latin typeface="Symbol"/>
                <a:cs typeface="Symbol"/>
              </a:rPr>
              <a:t>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187" y="1504832"/>
            <a:ext cx="273494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6395" algn="l"/>
                <a:tab pos="768985" algn="l"/>
                <a:tab pos="1317625" algn="l"/>
              </a:tabLst>
            </a:pPr>
            <a:r>
              <a:rPr dirty="0" sz="3000" spc="10">
                <a:latin typeface="Symbol"/>
                <a:cs typeface="Symbol"/>
              </a:rPr>
              <a:t>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baseline="4629" sz="4500" spc="22">
                <a:latin typeface="Times New Roman"/>
                <a:cs typeface="Times New Roman"/>
              </a:rPr>
              <a:t>0	</a:t>
            </a:r>
            <a:r>
              <a:rPr dirty="0" sz="3000" spc="10">
                <a:latin typeface="Symbol"/>
                <a:cs typeface="Symbol"/>
              </a:rPr>
              <a:t>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baseline="-3703" sz="4500" spc="104">
                <a:latin typeface="Symbol"/>
                <a:cs typeface="Symbol"/>
              </a:rPr>
              <a:t></a:t>
            </a:r>
            <a:r>
              <a:rPr dirty="0" sz="3000" spc="70">
                <a:latin typeface="Symbol"/>
                <a:cs typeface="Symbol"/>
              </a:rPr>
              <a:t></a:t>
            </a:r>
            <a:r>
              <a:rPr dirty="0" sz="3000" spc="-18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j</a:t>
            </a:r>
            <a:r>
              <a:rPr dirty="0" sz="3000" spc="-25">
                <a:latin typeface="Times New Roman"/>
                <a:cs typeface="Times New Roman"/>
              </a:rPr>
              <a:t>12.33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40904" y="1504082"/>
            <a:ext cx="201993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839469" algn="l"/>
                <a:tab pos="1833245" algn="l"/>
              </a:tabLst>
            </a:pPr>
            <a:r>
              <a:rPr dirty="0" sz="3000" spc="25" i="1">
                <a:latin typeface="Times New Roman"/>
                <a:cs typeface="Times New Roman"/>
              </a:rPr>
              <a:t>j</a:t>
            </a:r>
            <a:r>
              <a:rPr dirty="0" sz="3000" spc="25">
                <a:latin typeface="Times New Roman"/>
                <a:cs typeface="Times New Roman"/>
              </a:rPr>
              <a:t>5.0	</a:t>
            </a:r>
            <a:r>
              <a:rPr dirty="0" baseline="-4629" sz="4500" spc="15">
                <a:latin typeface="Symbol"/>
                <a:cs typeface="Symbol"/>
              </a:rPr>
              <a:t></a:t>
            </a:r>
            <a:r>
              <a:rPr dirty="0" baseline="-4629" sz="4500" spc="15">
                <a:latin typeface="Times New Roman"/>
                <a:cs typeface="Times New Roman"/>
              </a:rPr>
              <a:t> </a:t>
            </a:r>
            <a:r>
              <a:rPr dirty="0" baseline="2777" sz="4500" spc="15">
                <a:latin typeface="Symbol"/>
                <a:cs typeface="Symbol"/>
              </a:rPr>
              <a:t></a:t>
            </a:r>
            <a:r>
              <a:rPr dirty="0" baseline="2777" sz="4500" spc="-832">
                <a:latin typeface="Times New Roman"/>
                <a:cs typeface="Times New Roman"/>
              </a:rPr>
              <a:t> </a:t>
            </a:r>
            <a:r>
              <a:rPr dirty="0" sz="3000" spc="15" i="1">
                <a:latin typeface="Times New Roman"/>
                <a:cs typeface="Times New Roman"/>
              </a:rPr>
              <a:t>V</a:t>
            </a:r>
            <a:r>
              <a:rPr dirty="0" sz="3000" spc="-229" i="1">
                <a:latin typeface="Times New Roman"/>
                <a:cs typeface="Times New Roman"/>
              </a:rPr>
              <a:t> </a:t>
            </a:r>
            <a:r>
              <a:rPr dirty="0" baseline="45751" sz="2550" spc="44">
                <a:latin typeface="Symbol"/>
                <a:cs typeface="Symbol"/>
              </a:rPr>
              <a:t></a:t>
            </a:r>
            <a:r>
              <a:rPr dirty="0" baseline="45751" sz="2550" spc="44">
                <a:latin typeface="Times New Roman"/>
                <a:cs typeface="Times New Roman"/>
              </a:rPr>
              <a:t>	</a:t>
            </a:r>
            <a:r>
              <a:rPr dirty="0" baseline="2777" sz="4500" spc="15">
                <a:latin typeface="Symbol"/>
                <a:cs typeface="Symbol"/>
              </a:rPr>
              <a:t></a:t>
            </a:r>
            <a:endParaRPr baseline="2777" sz="4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61904" y="1845918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9187" y="1868761"/>
            <a:ext cx="93027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68985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84272" y="1896909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42801" y="1845918"/>
            <a:ext cx="43751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7407" sz="4500" spc="15">
                <a:latin typeface="Symbol"/>
                <a:cs typeface="Symbol"/>
              </a:rPr>
              <a:t></a:t>
            </a:r>
            <a:r>
              <a:rPr dirty="0" baseline="-7407" sz="4500" spc="-442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33162" y="1391602"/>
            <a:ext cx="1266825" cy="2301875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marL="526415">
              <a:lnSpc>
                <a:spcPct val="100000"/>
              </a:lnSpc>
              <a:spcBef>
                <a:spcPts val="980"/>
              </a:spcBef>
            </a:pPr>
            <a:r>
              <a:rPr dirty="0" sz="3000" spc="15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  <a:p>
            <a:pPr marL="360680" marR="5080" indent="-348615">
              <a:lnSpc>
                <a:spcPts val="4480"/>
              </a:lnSpc>
              <a:spcBef>
                <a:spcPts val="290"/>
              </a:spcBef>
            </a:pPr>
            <a:r>
              <a:rPr dirty="0" sz="3000" spc="15">
                <a:latin typeface="Symbol"/>
                <a:cs typeface="Symbol"/>
              </a:rPr>
              <a:t></a:t>
            </a:r>
            <a:r>
              <a:rPr dirty="0" sz="3000" spc="-19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j</a:t>
            </a:r>
            <a:r>
              <a:rPr dirty="0" sz="3000" spc="-25">
                <a:latin typeface="Times New Roman"/>
                <a:cs typeface="Times New Roman"/>
              </a:rPr>
              <a:t>10.83  </a:t>
            </a:r>
            <a:r>
              <a:rPr dirty="0" sz="3000" spc="50" i="1">
                <a:latin typeface="Times New Roman"/>
                <a:cs typeface="Times New Roman"/>
              </a:rPr>
              <a:t>j</a:t>
            </a:r>
            <a:r>
              <a:rPr dirty="0" sz="3000" spc="50">
                <a:latin typeface="Times New Roman"/>
                <a:cs typeface="Times New Roman"/>
              </a:rPr>
              <a:t>2.5  </a:t>
            </a:r>
            <a:r>
              <a:rPr dirty="0" sz="3000" spc="25" i="1">
                <a:latin typeface="Times New Roman"/>
                <a:cs typeface="Times New Roman"/>
              </a:rPr>
              <a:t>j</a:t>
            </a:r>
            <a:r>
              <a:rPr dirty="0" sz="3000" spc="25">
                <a:latin typeface="Times New Roman"/>
                <a:cs typeface="Times New Roman"/>
              </a:rPr>
              <a:t>5.0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30101" y="2209816"/>
            <a:ext cx="123063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1043940" algn="l"/>
              </a:tabLst>
            </a:pPr>
            <a:r>
              <a:rPr dirty="0" baseline="-7407" sz="4500" spc="15">
                <a:latin typeface="Symbol"/>
                <a:cs typeface="Symbol"/>
              </a:rPr>
              <a:t></a:t>
            </a:r>
            <a:r>
              <a:rPr dirty="0" baseline="-7407" sz="4500" spc="-352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3787" y="2231910"/>
            <a:ext cx="154241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794385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r>
              <a:rPr dirty="0" sz="3000" spc="10">
                <a:latin typeface="Times New Roman"/>
                <a:cs typeface="Times New Roman"/>
              </a:rPr>
              <a:t> </a:t>
            </a:r>
            <a:r>
              <a:rPr dirty="0" baseline="-17592" sz="4500" spc="22">
                <a:latin typeface="Symbol"/>
                <a:cs typeface="Symbol"/>
              </a:rPr>
              <a:t></a:t>
            </a:r>
            <a:r>
              <a:rPr dirty="0" baseline="-17592" sz="4500" spc="-142">
                <a:latin typeface="Times New Roman"/>
                <a:cs typeface="Times New Roman"/>
              </a:rPr>
              <a:t> </a:t>
            </a:r>
            <a:r>
              <a:rPr dirty="0" baseline="-4629" sz="4500" spc="15">
                <a:latin typeface="Symbol"/>
                <a:cs typeface="Symbol"/>
              </a:rPr>
              <a:t></a:t>
            </a:r>
            <a:endParaRPr baseline="-4629" sz="45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9187" y="2595809"/>
            <a:ext cx="93027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6395" algn="l"/>
                <a:tab pos="768985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baseline="-2777" sz="4500" spc="22">
                <a:latin typeface="Times New Roman"/>
                <a:cs typeface="Times New Roman"/>
              </a:rPr>
              <a:t>0</a:t>
            </a:r>
            <a:r>
              <a:rPr dirty="0" baseline="-2777" sz="4500" spc="22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84272" y="2624737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43289" y="2642244"/>
            <a:ext cx="201739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836930" algn="l"/>
                <a:tab pos="1830705" algn="l"/>
              </a:tabLst>
            </a:pPr>
            <a:r>
              <a:rPr dirty="0" sz="3000" spc="15" i="1">
                <a:latin typeface="Times New Roman"/>
                <a:cs typeface="Times New Roman"/>
              </a:rPr>
              <a:t>j</a:t>
            </a:r>
            <a:r>
              <a:rPr dirty="0" sz="3000" spc="15">
                <a:latin typeface="Times New Roman"/>
                <a:cs typeface="Times New Roman"/>
              </a:rPr>
              <a:t>8.0	</a:t>
            </a:r>
            <a:r>
              <a:rPr dirty="0" baseline="2777" sz="4500" spc="15">
                <a:latin typeface="Symbol"/>
                <a:cs typeface="Symbol"/>
              </a:rPr>
              <a:t></a:t>
            </a:r>
            <a:r>
              <a:rPr dirty="0" baseline="2777" sz="4500" spc="15">
                <a:latin typeface="Times New Roman"/>
                <a:cs typeface="Times New Roman"/>
              </a:rPr>
              <a:t> </a:t>
            </a:r>
            <a:r>
              <a:rPr dirty="0" baseline="10185" sz="4500" spc="15">
                <a:latin typeface="Symbol"/>
                <a:cs typeface="Symbol"/>
              </a:rPr>
              <a:t></a:t>
            </a:r>
            <a:r>
              <a:rPr dirty="0" baseline="10185" sz="4500" spc="-832">
                <a:latin typeface="Times New Roman"/>
                <a:cs typeface="Times New Roman"/>
              </a:rPr>
              <a:t> </a:t>
            </a:r>
            <a:r>
              <a:rPr dirty="0" sz="3000" spc="15" i="1">
                <a:latin typeface="Times New Roman"/>
                <a:cs typeface="Times New Roman"/>
              </a:rPr>
              <a:t>V</a:t>
            </a:r>
            <a:r>
              <a:rPr dirty="0" sz="3000" spc="-229" i="1">
                <a:latin typeface="Times New Roman"/>
                <a:cs typeface="Times New Roman"/>
              </a:rPr>
              <a:t> </a:t>
            </a:r>
            <a:r>
              <a:rPr dirty="0" baseline="44117" sz="2550" spc="44">
                <a:latin typeface="Symbol"/>
                <a:cs typeface="Symbol"/>
              </a:rPr>
              <a:t></a:t>
            </a:r>
            <a:r>
              <a:rPr dirty="0" baseline="44117" sz="2550" spc="44">
                <a:latin typeface="Times New Roman"/>
                <a:cs typeface="Times New Roman"/>
              </a:rPr>
              <a:t>	</a:t>
            </a:r>
            <a:r>
              <a:rPr dirty="0" baseline="10185" sz="4500" spc="15">
                <a:latin typeface="Symbol"/>
                <a:cs typeface="Symbol"/>
              </a:rPr>
              <a:t></a:t>
            </a:r>
            <a:endParaRPr baseline="10185" sz="4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18554" y="1391602"/>
            <a:ext cx="1266825" cy="230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57505" marR="287655" indent="-4445">
              <a:lnSpc>
                <a:spcPct val="124400"/>
              </a:lnSpc>
              <a:spcBef>
                <a:spcPts val="100"/>
              </a:spcBef>
            </a:pPr>
            <a:r>
              <a:rPr dirty="0" sz="3000" spc="180" i="1">
                <a:latin typeface="Times New Roman"/>
                <a:cs typeface="Times New Roman"/>
              </a:rPr>
              <a:t>j</a:t>
            </a:r>
            <a:r>
              <a:rPr dirty="0" sz="3000" spc="-5">
                <a:latin typeface="Times New Roman"/>
                <a:cs typeface="Times New Roman"/>
              </a:rPr>
              <a:t>4</a:t>
            </a:r>
            <a:r>
              <a:rPr dirty="0" sz="3000" spc="10">
                <a:latin typeface="Times New Roman"/>
                <a:cs typeface="Times New Roman"/>
              </a:rPr>
              <a:t>.0  </a:t>
            </a:r>
            <a:r>
              <a:rPr dirty="0" sz="3000" spc="190" i="1">
                <a:latin typeface="Times New Roman"/>
                <a:cs typeface="Times New Roman"/>
              </a:rPr>
              <a:t>j</a:t>
            </a:r>
            <a:r>
              <a:rPr dirty="0" sz="3000" spc="-5">
                <a:latin typeface="Times New Roman"/>
                <a:cs typeface="Times New Roman"/>
              </a:rPr>
              <a:t>2</a:t>
            </a:r>
            <a:r>
              <a:rPr dirty="0" sz="3000" spc="10">
                <a:latin typeface="Times New Roman"/>
                <a:cs typeface="Times New Roman"/>
              </a:rPr>
              <a:t>.5</a:t>
            </a:r>
            <a:endParaRPr sz="3000">
              <a:latin typeface="Times New Roman"/>
              <a:cs typeface="Times New Roman"/>
            </a:endParaRPr>
          </a:p>
          <a:p>
            <a:pPr algn="ctr" marL="12065" marR="5080">
              <a:lnSpc>
                <a:spcPts val="4480"/>
              </a:lnSpc>
              <a:spcBef>
                <a:spcPts val="300"/>
              </a:spcBef>
            </a:pPr>
            <a:r>
              <a:rPr dirty="0" sz="3000" spc="15">
                <a:latin typeface="Symbol"/>
                <a:cs typeface="Symbol"/>
              </a:rPr>
              <a:t></a:t>
            </a:r>
            <a:r>
              <a:rPr dirty="0" sz="3000" spc="-19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j</a:t>
            </a:r>
            <a:r>
              <a:rPr dirty="0" sz="3000" spc="-25">
                <a:latin typeface="Times New Roman"/>
                <a:cs typeface="Times New Roman"/>
              </a:rPr>
              <a:t>17.83  </a:t>
            </a:r>
            <a:r>
              <a:rPr dirty="0" sz="3000" spc="15" i="1">
                <a:latin typeface="Times New Roman"/>
                <a:cs typeface="Times New Roman"/>
              </a:rPr>
              <a:t>j</a:t>
            </a:r>
            <a:r>
              <a:rPr dirty="0" sz="3000" spc="15">
                <a:latin typeface="Times New Roman"/>
                <a:cs typeface="Times New Roman"/>
              </a:rPr>
              <a:t>8.0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9187" y="2959707"/>
            <a:ext cx="93027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68985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84272" y="2988667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2807" y="3184309"/>
            <a:ext cx="38608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75">
                <a:latin typeface="Symbol"/>
                <a:cs typeface="Symbol"/>
              </a:rPr>
              <a:t></a:t>
            </a:r>
            <a:r>
              <a:rPr dirty="0" sz="3000" spc="1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9187" y="3265013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5698" y="3265013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79145" y="3211718"/>
            <a:ext cx="193675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315085" algn="l"/>
              </a:tabLst>
            </a:pPr>
            <a:r>
              <a:rPr dirty="0" sz="3000" spc="15">
                <a:latin typeface="Symbol"/>
                <a:cs typeface="Symbol"/>
              </a:rPr>
              <a:t></a:t>
            </a:r>
            <a:r>
              <a:rPr dirty="0" sz="3000" spc="-12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j</a:t>
            </a:r>
            <a:r>
              <a:rPr dirty="0" sz="3000" spc="-25">
                <a:latin typeface="Times New Roman"/>
                <a:cs typeface="Times New Roman"/>
              </a:rPr>
              <a:t>18.0	</a:t>
            </a:r>
            <a:r>
              <a:rPr dirty="0" baseline="-11111" sz="4500" spc="-22">
                <a:latin typeface="Symbol"/>
                <a:cs typeface="Symbol"/>
              </a:rPr>
              <a:t></a:t>
            </a:r>
            <a:r>
              <a:rPr dirty="0" sz="3000" spc="-15">
                <a:latin typeface="Symbol"/>
                <a:cs typeface="Symbol"/>
              </a:rPr>
              <a:t></a:t>
            </a:r>
            <a:r>
              <a:rPr dirty="0" sz="3000" spc="-15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84272" y="3300794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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9187" y="3329722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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9564" y="3281761"/>
            <a:ext cx="39497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r>
              <a:rPr dirty="0" sz="1700" spc="360" i="1">
                <a:latin typeface="Times New Roman"/>
                <a:cs typeface="Times New Roman"/>
              </a:rPr>
              <a:t> </a:t>
            </a:r>
            <a:r>
              <a:rPr dirty="0" baseline="-7407" sz="4500" spc="15">
                <a:latin typeface="Symbol"/>
                <a:cs typeface="Symbol"/>
              </a:rPr>
              <a:t></a:t>
            </a:r>
            <a:endParaRPr baseline="-7407" sz="45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42801" y="3300794"/>
            <a:ext cx="43751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</a:t>
            </a:r>
            <a:r>
              <a:rPr dirty="0" sz="3000" spc="-295">
                <a:latin typeface="Times New Roman"/>
                <a:cs typeface="Times New Roman"/>
              </a:rPr>
              <a:t> </a:t>
            </a:r>
            <a:r>
              <a:rPr dirty="0" baseline="-7407" sz="4500" spc="15">
                <a:latin typeface="Symbol"/>
                <a:cs typeface="Symbol"/>
              </a:rPr>
              <a:t></a:t>
            </a:r>
            <a:endParaRPr baseline="-7407" sz="45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30101" y="2936895"/>
            <a:ext cx="1243330" cy="8331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R="43180">
              <a:lnSpc>
                <a:spcPts val="3180"/>
              </a:lnSpc>
              <a:spcBef>
                <a:spcPts val="90"/>
              </a:spcBef>
              <a:tabLst>
                <a:tab pos="993140" algn="l"/>
              </a:tabLst>
            </a:pPr>
            <a:r>
              <a:rPr dirty="0" baseline="-7407" sz="4500" spc="15">
                <a:latin typeface="Symbol"/>
                <a:cs typeface="Symbol"/>
              </a:rPr>
              <a:t></a:t>
            </a:r>
            <a:r>
              <a:rPr dirty="0" baseline="-7407" sz="4500" spc="-352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algn="r" marR="43180">
              <a:lnSpc>
                <a:spcPts val="3180"/>
              </a:lnSpc>
            </a:pPr>
            <a:r>
              <a:rPr dirty="0" baseline="-4901" sz="2550" spc="15" i="1">
                <a:latin typeface="Times New Roman"/>
                <a:cs typeface="Times New Roman"/>
              </a:rPr>
              <a:t>f</a:t>
            </a:r>
            <a:r>
              <a:rPr dirty="0" baseline="-4901" sz="2550" spc="502" i="1">
                <a:latin typeface="Times New Roman"/>
                <a:cs typeface="Times New Roman"/>
              </a:rPr>
              <a:t> </a:t>
            </a:r>
            <a:r>
              <a:rPr dirty="0" sz="3000" spc="-570">
                <a:latin typeface="Symbol"/>
                <a:cs typeface="Symbol"/>
              </a:rPr>
              <a:t></a:t>
            </a:r>
            <a:r>
              <a:rPr dirty="0" baseline="-9259" sz="4500" spc="-855">
                <a:latin typeface="Symbol"/>
                <a:cs typeface="Symbol"/>
              </a:rPr>
              <a:t></a:t>
            </a:r>
            <a:endParaRPr baseline="-9259" sz="45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17637" y="5145825"/>
            <a:ext cx="12382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700" spc="2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10745" y="5715312"/>
            <a:ext cx="12382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700" spc="20">
                <a:latin typeface="Times New Roman"/>
                <a:cs typeface="Times New Roman"/>
              </a:rPr>
              <a:t>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02808" y="6284767"/>
            <a:ext cx="7429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96377" y="4887602"/>
            <a:ext cx="24701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3000" spc="10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93846" y="4538940"/>
            <a:ext cx="252729" cy="6286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r>
              <a:rPr dirty="0" sz="1700" spc="20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  <a:p>
            <a:pPr marL="104139">
              <a:lnSpc>
                <a:spcPct val="100000"/>
              </a:lnSpc>
              <a:spcBef>
                <a:spcPts val="335"/>
              </a:spcBef>
            </a:pPr>
            <a:r>
              <a:rPr dirty="0" sz="1700" spc="25">
                <a:latin typeface="Symbol"/>
                <a:cs typeface="Symbol"/>
              </a:rPr>
              <a:t>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70977" y="5287294"/>
            <a:ext cx="50101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-25000" sz="4500" spc="15" i="1">
                <a:latin typeface="Times New Roman"/>
                <a:cs typeface="Times New Roman"/>
              </a:rPr>
              <a:t>V</a:t>
            </a:r>
            <a:r>
              <a:rPr dirty="0" baseline="-25000" sz="4500" spc="-427" i="1">
                <a:latin typeface="Times New Roman"/>
                <a:cs typeface="Times New Roman"/>
              </a:rPr>
              <a:t> </a:t>
            </a:r>
            <a:r>
              <a:rPr dirty="0" sz="1700" spc="25">
                <a:latin typeface="Symbol"/>
                <a:cs typeface="Symbol"/>
              </a:rPr>
              <a:t>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67371" y="4301388"/>
            <a:ext cx="99250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806450" algn="l"/>
              </a:tabLst>
            </a:pPr>
            <a:r>
              <a:rPr dirty="0" sz="3000" spc="5">
                <a:latin typeface="Symbol"/>
                <a:cs typeface="Symbol"/>
              </a:rPr>
              <a:t></a:t>
            </a:r>
            <a:r>
              <a:rPr dirty="0" sz="3000" spc="-310">
                <a:latin typeface="Times New Roman"/>
                <a:cs typeface="Times New Roman"/>
              </a:rPr>
              <a:t> </a:t>
            </a:r>
            <a:r>
              <a:rPr dirty="0" baseline="-2777" sz="4500" spc="15" i="1">
                <a:latin typeface="Times New Roman"/>
                <a:cs typeface="Times New Roman"/>
              </a:rPr>
              <a:t>V</a:t>
            </a:r>
            <a:r>
              <a:rPr dirty="0" baseline="-2777" sz="4500" spc="-330" i="1">
                <a:latin typeface="Times New Roman"/>
                <a:cs typeface="Times New Roman"/>
              </a:rPr>
              <a:t> </a:t>
            </a:r>
            <a:r>
              <a:rPr dirty="0" baseline="39215" sz="2550" spc="37">
                <a:latin typeface="Symbol"/>
                <a:cs typeface="Symbol"/>
              </a:rPr>
              <a:t></a:t>
            </a:r>
            <a:r>
              <a:rPr dirty="0" baseline="39215" sz="2550" spc="37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54823" y="4324231"/>
            <a:ext cx="91757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354330" algn="l"/>
                <a:tab pos="756920" algn="l"/>
              </a:tabLst>
            </a:pPr>
            <a:r>
              <a:rPr dirty="0" sz="3000" spc="5">
                <a:latin typeface="Symbol"/>
                <a:cs typeface="Symbol"/>
              </a:rPr>
              <a:t>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baseline="4629" sz="4500" spc="7">
                <a:latin typeface="Times New Roman"/>
                <a:cs typeface="Times New Roman"/>
              </a:rPr>
              <a:t>0</a:t>
            </a:r>
            <a:r>
              <a:rPr dirty="0" baseline="4629" sz="4500" spc="7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654823" y="4688161"/>
            <a:ext cx="91757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756920" algn="l"/>
              </a:tabLst>
            </a:pPr>
            <a:r>
              <a:rPr dirty="0" sz="3000" spc="5">
                <a:latin typeface="Symbol"/>
                <a:cs typeface="Symbol"/>
              </a:rPr>
              <a:t>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274202" y="4665318"/>
            <a:ext cx="160020" cy="8458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ts val="3235"/>
              </a:lnSpc>
              <a:spcBef>
                <a:spcPts val="90"/>
              </a:spcBef>
            </a:pP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>
              <a:lnSpc>
                <a:spcPts val="3235"/>
              </a:lnSpc>
            </a:pP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92771" y="4665318"/>
            <a:ext cx="160020" cy="12090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ts val="3235"/>
              </a:lnSpc>
              <a:spcBef>
                <a:spcPts val="90"/>
              </a:spcBef>
            </a:pPr>
            <a:r>
              <a:rPr dirty="0" sz="3000" spc="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  <a:p>
            <a:pPr>
              <a:lnSpc>
                <a:spcPts val="2860"/>
              </a:lnSpc>
            </a:pPr>
            <a:r>
              <a:rPr dirty="0" sz="3000" spc="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  <a:p>
            <a:pPr>
              <a:lnSpc>
                <a:spcPts val="3229"/>
              </a:lnSpc>
            </a:pPr>
            <a:r>
              <a:rPr dirty="0" sz="3000" spc="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48802" y="5171580"/>
            <a:ext cx="82613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-32407" sz="4500" spc="7">
                <a:latin typeface="Symbol"/>
                <a:cs typeface="Symbol"/>
              </a:rPr>
              <a:t></a:t>
            </a:r>
            <a:r>
              <a:rPr dirty="0" baseline="-32407" sz="4500" spc="7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</a:t>
            </a:r>
            <a:r>
              <a:rPr dirty="0" sz="3000" spc="-85">
                <a:latin typeface="Times New Roman"/>
                <a:cs typeface="Times New Roman"/>
              </a:rPr>
              <a:t> </a:t>
            </a:r>
            <a:r>
              <a:rPr dirty="0" sz="3000" spc="10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23999" y="5051311"/>
            <a:ext cx="1574165" cy="699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30555">
              <a:lnSpc>
                <a:spcPts val="2655"/>
              </a:lnSpc>
              <a:spcBef>
                <a:spcPts val="90"/>
              </a:spcBef>
              <a:tabLst>
                <a:tab pos="985519" algn="l"/>
                <a:tab pos="1388110" algn="l"/>
              </a:tabLst>
            </a:pPr>
            <a:r>
              <a:rPr dirty="0" sz="3000" spc="5">
                <a:latin typeface="Symbol"/>
                <a:cs typeface="Symbol"/>
              </a:rPr>
              <a:t>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baseline="26851" sz="4500" spc="7">
                <a:latin typeface="Times New Roman"/>
                <a:cs typeface="Times New Roman"/>
              </a:rPr>
              <a:t>0	</a:t>
            </a: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marL="25400">
              <a:lnSpc>
                <a:spcPts val="2655"/>
              </a:lnSpc>
              <a:tabLst>
                <a:tab pos="985519" algn="l"/>
                <a:tab pos="1388110" algn="l"/>
              </a:tabLst>
            </a:pPr>
            <a:r>
              <a:rPr dirty="0" sz="1700" spc="15" i="1">
                <a:latin typeface="Times New Roman"/>
                <a:cs typeface="Times New Roman"/>
              </a:rPr>
              <a:t>barra</a:t>
            </a:r>
            <a:r>
              <a:rPr dirty="0" sz="1700" spc="385" i="1">
                <a:latin typeface="Times New Roman"/>
                <a:cs typeface="Times New Roman"/>
              </a:rPr>
              <a:t> </a:t>
            </a:r>
            <a:r>
              <a:rPr dirty="0" baseline="-21296" sz="4500" spc="7">
                <a:latin typeface="Symbol"/>
                <a:cs typeface="Symbol"/>
              </a:rPr>
              <a:t></a:t>
            </a:r>
            <a:r>
              <a:rPr dirty="0" baseline="-21296" sz="4500" spc="7">
                <a:latin typeface="Times New Roman"/>
                <a:cs typeface="Times New Roman"/>
              </a:rPr>
              <a:t>	</a:t>
            </a:r>
            <a:r>
              <a:rPr dirty="0" baseline="-24074" sz="4500" spc="7">
                <a:latin typeface="Times New Roman"/>
                <a:cs typeface="Times New Roman"/>
              </a:rPr>
              <a:t>0	</a:t>
            </a:r>
            <a:r>
              <a:rPr dirty="0" baseline="-21296" sz="4500" spc="7">
                <a:latin typeface="Symbol"/>
                <a:cs typeface="Symbol"/>
              </a:rPr>
              <a:t></a:t>
            </a:r>
            <a:endParaRPr baseline="-21296" sz="45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92771" y="5756295"/>
            <a:ext cx="94170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781050" algn="l"/>
              </a:tabLst>
            </a:pPr>
            <a:r>
              <a:rPr dirty="0" sz="3000" spc="5">
                <a:latin typeface="Symbol"/>
                <a:cs typeface="Symbol"/>
              </a:rPr>
              <a:t>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54823" y="5779107"/>
            <a:ext cx="91757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756920" algn="l"/>
              </a:tabLst>
            </a:pPr>
            <a:r>
              <a:rPr dirty="0" sz="3000" spc="5">
                <a:latin typeface="Symbol"/>
                <a:cs typeface="Symbol"/>
              </a:rPr>
              <a:t>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67371" y="6026549"/>
            <a:ext cx="99250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806450" algn="l"/>
              </a:tabLst>
            </a:pPr>
            <a:r>
              <a:rPr dirty="0" baseline="-12037" sz="4500" spc="-457">
                <a:latin typeface="Symbol"/>
                <a:cs typeface="Symbol"/>
              </a:rPr>
              <a:t></a:t>
            </a:r>
            <a:r>
              <a:rPr dirty="0" baseline="-21296" sz="4500" spc="-457">
                <a:latin typeface="Symbol"/>
                <a:cs typeface="Symbol"/>
              </a:rPr>
              <a:t></a:t>
            </a:r>
            <a:r>
              <a:rPr dirty="0" sz="3000" spc="-305">
                <a:latin typeface="Symbol"/>
                <a:cs typeface="Symbol"/>
              </a:rPr>
              <a:t></a:t>
            </a:r>
            <a:r>
              <a:rPr dirty="0" sz="3000" spc="-305" i="1">
                <a:latin typeface="Times New Roman"/>
                <a:cs typeface="Times New Roman"/>
              </a:rPr>
              <a:t>V	</a:t>
            </a:r>
            <a:r>
              <a:rPr dirty="0" baseline="-12037" sz="4500" spc="-862">
                <a:latin typeface="Symbol"/>
                <a:cs typeface="Symbol"/>
              </a:rPr>
              <a:t></a:t>
            </a:r>
            <a:r>
              <a:rPr dirty="0" baseline="-21296" sz="4500" spc="-862">
                <a:latin typeface="Symbol"/>
                <a:cs typeface="Symbol"/>
              </a:rPr>
              <a:t></a:t>
            </a:r>
            <a:endParaRPr baseline="-21296" sz="45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31140" y="4372927"/>
            <a:ext cx="25146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latin typeface="Arial Rounded MT Bold"/>
                <a:cs typeface="Arial Rounded MT Bold"/>
              </a:rPr>
              <a:t>Ahora </a:t>
            </a:r>
            <a:r>
              <a:rPr dirty="0" sz="2400" spc="-10">
                <a:latin typeface="Arial Rounded MT Bold"/>
                <a:cs typeface="Arial Rounded MT Bold"/>
              </a:rPr>
              <a:t>con</a:t>
            </a:r>
            <a:r>
              <a:rPr dirty="0" sz="2400" spc="-15">
                <a:latin typeface="Arial Rounded MT Bold"/>
                <a:cs typeface="Arial Rounded MT Bold"/>
              </a:rPr>
              <a:t> </a:t>
            </a:r>
            <a:r>
              <a:rPr dirty="0" sz="2400" spc="-20">
                <a:solidFill>
                  <a:srgbClr val="0000FF"/>
                </a:solidFill>
                <a:latin typeface="Arial Rounded MT Bold"/>
                <a:cs typeface="Arial Rounded MT Bold"/>
              </a:rPr>
              <a:t>Z</a:t>
            </a:r>
            <a:r>
              <a:rPr dirty="0" sz="1800" spc="-20">
                <a:solidFill>
                  <a:srgbClr val="0000FF"/>
                </a:solidFill>
                <a:latin typeface="Arial Rounded MT Bold"/>
                <a:cs typeface="Arial Rounded MT Bold"/>
              </a:rPr>
              <a:t>barra</a:t>
            </a:r>
            <a:r>
              <a:rPr dirty="0" sz="2400" spc="-20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07340" y="5364162"/>
            <a:ext cx="296862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(Cambios en las  tensiones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20">
                <a:solidFill>
                  <a:srgbClr val="000099"/>
                </a:solidFill>
                <a:latin typeface="Arial Rounded MT Bold"/>
                <a:cs typeface="Arial Rounded MT Bold"/>
              </a:rPr>
              <a:t>barra 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debido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a la</a:t>
            </a:r>
            <a:r>
              <a:rPr dirty="0" sz="2400" spc="-3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falla)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w="0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489442" y="152400"/>
            <a:ext cx="118490" cy="119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153400" y="320293"/>
            <a:ext cx="120015" cy="1184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321420" y="320293"/>
            <a:ext cx="118490" cy="1184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489442" y="320293"/>
            <a:ext cx="118490" cy="1184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657463" y="320293"/>
            <a:ext cx="118617" cy="1184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8153400" y="488187"/>
            <a:ext cx="120015" cy="1184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8321420" y="488187"/>
            <a:ext cx="118490" cy="1184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489442" y="488187"/>
            <a:ext cx="118490" cy="1184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657463" y="488187"/>
            <a:ext cx="118617" cy="1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825483" y="488187"/>
            <a:ext cx="120142" cy="1184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489442" y="656208"/>
            <a:ext cx="118490" cy="1198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657463" y="656208"/>
            <a:ext cx="118617" cy="1198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489442" y="824102"/>
            <a:ext cx="118490" cy="1198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657463" y="824102"/>
            <a:ext cx="118617" cy="1198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489442" y="991997"/>
            <a:ext cx="118490" cy="11849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657463" y="991997"/>
            <a:ext cx="118617" cy="11849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8153400" y="1159891"/>
            <a:ext cx="120015" cy="11849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8489442" y="1159891"/>
            <a:ext cx="118490" cy="11849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321420" y="1159891"/>
            <a:ext cx="118490" cy="11849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8657463" y="1159891"/>
            <a:ext cx="118617" cy="1184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8657463" y="1327911"/>
            <a:ext cx="118617" cy="11988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0" y="3200400"/>
            <a:ext cx="1524000" cy="685800"/>
          </a:xfrm>
          <a:custGeom>
            <a:avLst/>
            <a:gdLst/>
            <a:ahLst/>
            <a:cxnLst/>
            <a:rect l="l" t="t" r="r" b="b"/>
            <a:pathLst>
              <a:path w="1524000" h="685800">
                <a:moveTo>
                  <a:pt x="0" y="342900"/>
                </a:moveTo>
                <a:lnTo>
                  <a:pt x="11035" y="284430"/>
                </a:lnTo>
                <a:lnTo>
                  <a:pt x="42922" y="229166"/>
                </a:lnTo>
                <a:lnTo>
                  <a:pt x="93830" y="177931"/>
                </a:lnTo>
                <a:lnTo>
                  <a:pt x="125845" y="154081"/>
                </a:lnTo>
                <a:lnTo>
                  <a:pt x="161929" y="131548"/>
                </a:lnTo>
                <a:lnTo>
                  <a:pt x="201854" y="110433"/>
                </a:lnTo>
                <a:lnTo>
                  <a:pt x="245390" y="90841"/>
                </a:lnTo>
                <a:lnTo>
                  <a:pt x="292309" y="72874"/>
                </a:lnTo>
                <a:lnTo>
                  <a:pt x="342382" y="56635"/>
                </a:lnTo>
                <a:lnTo>
                  <a:pt x="395381" y="42227"/>
                </a:lnTo>
                <a:lnTo>
                  <a:pt x="451077" y="29753"/>
                </a:lnTo>
                <a:lnTo>
                  <a:pt x="509240" y="19317"/>
                </a:lnTo>
                <a:lnTo>
                  <a:pt x="569643" y="11020"/>
                </a:lnTo>
                <a:lnTo>
                  <a:pt x="632056" y="4966"/>
                </a:lnTo>
                <a:lnTo>
                  <a:pt x="696251" y="1258"/>
                </a:lnTo>
                <a:lnTo>
                  <a:pt x="762000" y="0"/>
                </a:lnTo>
                <a:lnTo>
                  <a:pt x="827748" y="1258"/>
                </a:lnTo>
                <a:lnTo>
                  <a:pt x="891943" y="4966"/>
                </a:lnTo>
                <a:lnTo>
                  <a:pt x="954356" y="11020"/>
                </a:lnTo>
                <a:lnTo>
                  <a:pt x="1014759" y="19317"/>
                </a:lnTo>
                <a:lnTo>
                  <a:pt x="1072922" y="29753"/>
                </a:lnTo>
                <a:lnTo>
                  <a:pt x="1128618" y="42227"/>
                </a:lnTo>
                <a:lnTo>
                  <a:pt x="1181617" y="56635"/>
                </a:lnTo>
                <a:lnTo>
                  <a:pt x="1231690" y="72874"/>
                </a:lnTo>
                <a:lnTo>
                  <a:pt x="1278609" y="90841"/>
                </a:lnTo>
                <a:lnTo>
                  <a:pt x="1322145" y="110433"/>
                </a:lnTo>
                <a:lnTo>
                  <a:pt x="1362070" y="131548"/>
                </a:lnTo>
                <a:lnTo>
                  <a:pt x="1398154" y="154081"/>
                </a:lnTo>
                <a:lnTo>
                  <a:pt x="1430169" y="177931"/>
                </a:lnTo>
                <a:lnTo>
                  <a:pt x="1481077" y="229166"/>
                </a:lnTo>
                <a:lnTo>
                  <a:pt x="1512964" y="284430"/>
                </a:lnTo>
                <a:lnTo>
                  <a:pt x="1524000" y="342900"/>
                </a:lnTo>
                <a:lnTo>
                  <a:pt x="1521203" y="372483"/>
                </a:lnTo>
                <a:lnTo>
                  <a:pt x="1512964" y="401369"/>
                </a:lnTo>
                <a:lnTo>
                  <a:pt x="1481077" y="456633"/>
                </a:lnTo>
                <a:lnTo>
                  <a:pt x="1430169" y="507868"/>
                </a:lnTo>
                <a:lnTo>
                  <a:pt x="1398154" y="531718"/>
                </a:lnTo>
                <a:lnTo>
                  <a:pt x="1362070" y="554251"/>
                </a:lnTo>
                <a:lnTo>
                  <a:pt x="1322145" y="575366"/>
                </a:lnTo>
                <a:lnTo>
                  <a:pt x="1278609" y="594958"/>
                </a:lnTo>
                <a:lnTo>
                  <a:pt x="1231690" y="612925"/>
                </a:lnTo>
                <a:lnTo>
                  <a:pt x="1181617" y="629164"/>
                </a:lnTo>
                <a:lnTo>
                  <a:pt x="1128618" y="643572"/>
                </a:lnTo>
                <a:lnTo>
                  <a:pt x="1072922" y="656046"/>
                </a:lnTo>
                <a:lnTo>
                  <a:pt x="1014759" y="666482"/>
                </a:lnTo>
                <a:lnTo>
                  <a:pt x="954356" y="674779"/>
                </a:lnTo>
                <a:lnTo>
                  <a:pt x="891943" y="680833"/>
                </a:lnTo>
                <a:lnTo>
                  <a:pt x="827748" y="684541"/>
                </a:lnTo>
                <a:lnTo>
                  <a:pt x="762000" y="685800"/>
                </a:lnTo>
                <a:lnTo>
                  <a:pt x="696251" y="684541"/>
                </a:lnTo>
                <a:lnTo>
                  <a:pt x="632056" y="680833"/>
                </a:lnTo>
                <a:lnTo>
                  <a:pt x="569643" y="674779"/>
                </a:lnTo>
                <a:lnTo>
                  <a:pt x="509240" y="666482"/>
                </a:lnTo>
                <a:lnTo>
                  <a:pt x="451077" y="656046"/>
                </a:lnTo>
                <a:lnTo>
                  <a:pt x="395381" y="643572"/>
                </a:lnTo>
                <a:lnTo>
                  <a:pt x="342382" y="629164"/>
                </a:lnTo>
                <a:lnTo>
                  <a:pt x="292309" y="612925"/>
                </a:lnTo>
                <a:lnTo>
                  <a:pt x="245390" y="594958"/>
                </a:lnTo>
                <a:lnTo>
                  <a:pt x="201854" y="575366"/>
                </a:lnTo>
                <a:lnTo>
                  <a:pt x="161929" y="554251"/>
                </a:lnTo>
                <a:lnTo>
                  <a:pt x="125845" y="531718"/>
                </a:lnTo>
                <a:lnTo>
                  <a:pt x="93830" y="507868"/>
                </a:lnTo>
                <a:lnTo>
                  <a:pt x="42922" y="456633"/>
                </a:lnTo>
                <a:lnTo>
                  <a:pt x="11035" y="401369"/>
                </a:lnTo>
                <a:lnTo>
                  <a:pt x="0" y="3429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620000" y="3200400"/>
            <a:ext cx="1524000" cy="685800"/>
          </a:xfrm>
          <a:custGeom>
            <a:avLst/>
            <a:gdLst/>
            <a:ahLst/>
            <a:cxnLst/>
            <a:rect l="l" t="t" r="r" b="b"/>
            <a:pathLst>
              <a:path w="1524000" h="685800">
                <a:moveTo>
                  <a:pt x="0" y="342900"/>
                </a:moveTo>
                <a:lnTo>
                  <a:pt x="11034" y="284430"/>
                </a:lnTo>
                <a:lnTo>
                  <a:pt x="42918" y="229166"/>
                </a:lnTo>
                <a:lnTo>
                  <a:pt x="93822" y="177931"/>
                </a:lnTo>
                <a:lnTo>
                  <a:pt x="125835" y="154081"/>
                </a:lnTo>
                <a:lnTo>
                  <a:pt x="161917" y="131548"/>
                </a:lnTo>
                <a:lnTo>
                  <a:pt x="201840" y="110433"/>
                </a:lnTo>
                <a:lnTo>
                  <a:pt x="245375" y="90841"/>
                </a:lnTo>
                <a:lnTo>
                  <a:pt x="292293" y="72874"/>
                </a:lnTo>
                <a:lnTo>
                  <a:pt x="342366" y="56635"/>
                </a:lnTo>
                <a:lnTo>
                  <a:pt x="395364" y="42227"/>
                </a:lnTo>
                <a:lnTo>
                  <a:pt x="451060" y="29753"/>
                </a:lnTo>
                <a:lnTo>
                  <a:pt x="509225" y="19317"/>
                </a:lnTo>
                <a:lnTo>
                  <a:pt x="569630" y="11020"/>
                </a:lnTo>
                <a:lnTo>
                  <a:pt x="632047" y="4966"/>
                </a:lnTo>
                <a:lnTo>
                  <a:pt x="696246" y="1258"/>
                </a:lnTo>
                <a:lnTo>
                  <a:pt x="762000" y="0"/>
                </a:lnTo>
                <a:lnTo>
                  <a:pt x="827753" y="1258"/>
                </a:lnTo>
                <a:lnTo>
                  <a:pt x="891952" y="4966"/>
                </a:lnTo>
                <a:lnTo>
                  <a:pt x="954369" y="11020"/>
                </a:lnTo>
                <a:lnTo>
                  <a:pt x="1014774" y="19317"/>
                </a:lnTo>
                <a:lnTo>
                  <a:pt x="1072939" y="29753"/>
                </a:lnTo>
                <a:lnTo>
                  <a:pt x="1128635" y="42227"/>
                </a:lnTo>
                <a:lnTo>
                  <a:pt x="1181633" y="56635"/>
                </a:lnTo>
                <a:lnTo>
                  <a:pt x="1231706" y="72874"/>
                </a:lnTo>
                <a:lnTo>
                  <a:pt x="1278624" y="90841"/>
                </a:lnTo>
                <a:lnTo>
                  <a:pt x="1322159" y="110433"/>
                </a:lnTo>
                <a:lnTo>
                  <a:pt x="1362082" y="131548"/>
                </a:lnTo>
                <a:lnTo>
                  <a:pt x="1398164" y="154081"/>
                </a:lnTo>
                <a:lnTo>
                  <a:pt x="1430177" y="177931"/>
                </a:lnTo>
                <a:lnTo>
                  <a:pt x="1481081" y="229166"/>
                </a:lnTo>
                <a:lnTo>
                  <a:pt x="1512965" y="284430"/>
                </a:lnTo>
                <a:lnTo>
                  <a:pt x="1524000" y="342900"/>
                </a:lnTo>
                <a:lnTo>
                  <a:pt x="1521203" y="372483"/>
                </a:lnTo>
                <a:lnTo>
                  <a:pt x="1512965" y="401369"/>
                </a:lnTo>
                <a:lnTo>
                  <a:pt x="1481081" y="456633"/>
                </a:lnTo>
                <a:lnTo>
                  <a:pt x="1430177" y="507868"/>
                </a:lnTo>
                <a:lnTo>
                  <a:pt x="1398164" y="531718"/>
                </a:lnTo>
                <a:lnTo>
                  <a:pt x="1362082" y="554251"/>
                </a:lnTo>
                <a:lnTo>
                  <a:pt x="1322159" y="575366"/>
                </a:lnTo>
                <a:lnTo>
                  <a:pt x="1278624" y="594958"/>
                </a:lnTo>
                <a:lnTo>
                  <a:pt x="1231706" y="612925"/>
                </a:lnTo>
                <a:lnTo>
                  <a:pt x="1181633" y="629164"/>
                </a:lnTo>
                <a:lnTo>
                  <a:pt x="1128635" y="643572"/>
                </a:lnTo>
                <a:lnTo>
                  <a:pt x="1072939" y="656046"/>
                </a:lnTo>
                <a:lnTo>
                  <a:pt x="1014774" y="666482"/>
                </a:lnTo>
                <a:lnTo>
                  <a:pt x="954369" y="674779"/>
                </a:lnTo>
                <a:lnTo>
                  <a:pt x="891952" y="680833"/>
                </a:lnTo>
                <a:lnTo>
                  <a:pt x="827753" y="684541"/>
                </a:lnTo>
                <a:lnTo>
                  <a:pt x="762000" y="685800"/>
                </a:lnTo>
                <a:lnTo>
                  <a:pt x="696246" y="684541"/>
                </a:lnTo>
                <a:lnTo>
                  <a:pt x="632047" y="680833"/>
                </a:lnTo>
                <a:lnTo>
                  <a:pt x="569630" y="674779"/>
                </a:lnTo>
                <a:lnTo>
                  <a:pt x="509225" y="666482"/>
                </a:lnTo>
                <a:lnTo>
                  <a:pt x="451060" y="656046"/>
                </a:lnTo>
                <a:lnTo>
                  <a:pt x="395364" y="643572"/>
                </a:lnTo>
                <a:lnTo>
                  <a:pt x="342366" y="629164"/>
                </a:lnTo>
                <a:lnTo>
                  <a:pt x="292293" y="612925"/>
                </a:lnTo>
                <a:lnTo>
                  <a:pt x="245375" y="594958"/>
                </a:lnTo>
                <a:lnTo>
                  <a:pt x="201840" y="575366"/>
                </a:lnTo>
                <a:lnTo>
                  <a:pt x="161917" y="554251"/>
                </a:lnTo>
                <a:lnTo>
                  <a:pt x="125835" y="531718"/>
                </a:lnTo>
                <a:lnTo>
                  <a:pt x="93822" y="507868"/>
                </a:lnTo>
                <a:lnTo>
                  <a:pt x="42918" y="456633"/>
                </a:lnTo>
                <a:lnTo>
                  <a:pt x="11034" y="401369"/>
                </a:lnTo>
                <a:lnTo>
                  <a:pt x="0" y="3429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429000" y="4267200"/>
            <a:ext cx="3213100" cy="2403475"/>
          </a:xfrm>
          <a:custGeom>
            <a:avLst/>
            <a:gdLst/>
            <a:ahLst/>
            <a:cxnLst/>
            <a:rect l="l" t="t" r="r" b="b"/>
            <a:pathLst>
              <a:path w="3213100" h="2403475">
                <a:moveTo>
                  <a:pt x="0" y="2403475"/>
                </a:moveTo>
                <a:lnTo>
                  <a:pt x="3213100" y="2403475"/>
                </a:lnTo>
                <a:lnTo>
                  <a:pt x="3213100" y="0"/>
                </a:lnTo>
                <a:lnTo>
                  <a:pt x="0" y="0"/>
                </a:lnTo>
                <a:lnTo>
                  <a:pt x="0" y="2403475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 txBox="1"/>
          <p:nvPr/>
        </p:nvSpPr>
        <p:spPr>
          <a:xfrm>
            <a:off x="6219555" y="5994703"/>
            <a:ext cx="9080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700" spc="1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241049" y="6261927"/>
            <a:ext cx="61594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818468" y="6003709"/>
            <a:ext cx="37338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3000" spc="185">
                <a:latin typeface="Symbol"/>
                <a:cs typeface="Symbol"/>
              </a:rPr>
              <a:t></a:t>
            </a:r>
            <a:r>
              <a:rPr dirty="0" sz="3000" spc="5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654823" y="6149122"/>
            <a:ext cx="91757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756920" algn="l"/>
              </a:tabLst>
            </a:pPr>
            <a:r>
              <a:rPr dirty="0" sz="3000" spc="5">
                <a:latin typeface="Symbol"/>
                <a:cs typeface="Symbol"/>
              </a:rPr>
              <a:t>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31140" y="1171257"/>
            <a:ext cx="292354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En el </a:t>
            </a:r>
            <a:r>
              <a:rPr dirty="0" sz="2400" spc="-10">
                <a:latin typeface="Arial Rounded MT Bold"/>
                <a:cs typeface="Arial Rounded MT Bold"/>
              </a:rPr>
              <a:t>punto 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r>
              <a:rPr dirty="0" sz="2400" spc="-1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falla: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71800" y="1828863"/>
            <a:ext cx="2314575" cy="1144905"/>
          </a:xfrm>
          <a:custGeom>
            <a:avLst/>
            <a:gdLst/>
            <a:ahLst/>
            <a:cxnLst/>
            <a:rect l="l" t="t" r="r" b="b"/>
            <a:pathLst>
              <a:path w="2314575" h="1144905">
                <a:moveTo>
                  <a:pt x="0" y="1144587"/>
                </a:moveTo>
                <a:lnTo>
                  <a:pt x="2314575" y="1144587"/>
                </a:lnTo>
                <a:lnTo>
                  <a:pt x="2314575" y="0"/>
                </a:lnTo>
                <a:lnTo>
                  <a:pt x="0" y="0"/>
                </a:lnTo>
                <a:lnTo>
                  <a:pt x="0" y="11445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774342" y="2401552"/>
            <a:ext cx="536575" cy="0"/>
          </a:xfrm>
          <a:custGeom>
            <a:avLst/>
            <a:gdLst/>
            <a:ahLst/>
            <a:cxnLst/>
            <a:rect l="l" t="t" r="r" b="b"/>
            <a:pathLst>
              <a:path w="536575" h="0">
                <a:moveTo>
                  <a:pt x="0" y="0"/>
                </a:moveTo>
                <a:lnTo>
                  <a:pt x="536288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15714" y="2401552"/>
            <a:ext cx="485775" cy="0"/>
          </a:xfrm>
          <a:custGeom>
            <a:avLst/>
            <a:gdLst/>
            <a:ahLst/>
            <a:cxnLst/>
            <a:rect l="l" t="t" r="r" b="b"/>
            <a:pathLst>
              <a:path w="485775" h="0">
                <a:moveTo>
                  <a:pt x="0" y="0"/>
                </a:moveTo>
                <a:lnTo>
                  <a:pt x="485168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217710" y="2362255"/>
            <a:ext cx="8763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15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3120" y="1931321"/>
            <a:ext cx="33528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5000" sz="4500" spc="15" i="1">
                <a:latin typeface="Times New Roman"/>
                <a:cs typeface="Times New Roman"/>
              </a:rPr>
              <a:t>I</a:t>
            </a:r>
            <a:r>
              <a:rPr dirty="0" baseline="-25000" sz="4500" spc="-742" i="1">
                <a:latin typeface="Times New Roman"/>
                <a:cs typeface="Times New Roman"/>
              </a:rPr>
              <a:t> </a:t>
            </a:r>
            <a:r>
              <a:rPr dirty="0" sz="1700" spc="2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9917" y="1812871"/>
            <a:ext cx="169100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991869" algn="l"/>
              </a:tabLst>
            </a:pPr>
            <a:r>
              <a:rPr dirty="0" baseline="-42592" sz="4500" spc="30">
                <a:latin typeface="Symbol"/>
                <a:cs typeface="Symbol"/>
              </a:rPr>
              <a:t></a:t>
            </a:r>
            <a:r>
              <a:rPr dirty="0" baseline="-42592" sz="4500" spc="509">
                <a:latin typeface="Times New Roman"/>
                <a:cs typeface="Times New Roman"/>
              </a:rPr>
              <a:t> </a:t>
            </a:r>
            <a:r>
              <a:rPr dirty="0" sz="3000" spc="114" i="1">
                <a:latin typeface="Times New Roman"/>
                <a:cs typeface="Times New Roman"/>
              </a:rPr>
              <a:t>V</a:t>
            </a:r>
            <a:r>
              <a:rPr dirty="0" baseline="-24509" sz="2550" spc="172" i="1">
                <a:latin typeface="Times New Roman"/>
                <a:cs typeface="Times New Roman"/>
              </a:rPr>
              <a:t>f	</a:t>
            </a:r>
            <a:r>
              <a:rPr dirty="0" baseline="-42592" sz="4500" spc="30">
                <a:latin typeface="Symbol"/>
                <a:cs typeface="Symbol"/>
              </a:rPr>
              <a:t></a:t>
            </a:r>
            <a:r>
              <a:rPr dirty="0" baseline="-42592" sz="4500" spc="104">
                <a:latin typeface="Times New Roman"/>
                <a:cs typeface="Times New Roman"/>
              </a:rPr>
              <a:t> </a:t>
            </a:r>
            <a:r>
              <a:rPr dirty="0" sz="3000" spc="114" i="1">
                <a:latin typeface="Times New Roman"/>
                <a:cs typeface="Times New Roman"/>
              </a:rPr>
              <a:t>V</a:t>
            </a:r>
            <a:r>
              <a:rPr dirty="0" baseline="-24509" sz="2550" spc="172" i="1">
                <a:latin typeface="Times New Roman"/>
                <a:cs typeface="Times New Roman"/>
              </a:rPr>
              <a:t>f</a:t>
            </a:r>
            <a:endParaRPr baseline="-24509"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71800" y="1828863"/>
            <a:ext cx="2314575" cy="1144905"/>
          </a:xfrm>
          <a:custGeom>
            <a:avLst/>
            <a:gdLst/>
            <a:ahLst/>
            <a:cxnLst/>
            <a:rect l="l" t="t" r="r" b="b"/>
            <a:pathLst>
              <a:path w="2314575" h="1144905">
                <a:moveTo>
                  <a:pt x="0" y="1144587"/>
                </a:moveTo>
                <a:lnTo>
                  <a:pt x="2314575" y="1144587"/>
                </a:lnTo>
                <a:lnTo>
                  <a:pt x="2314575" y="0"/>
                </a:lnTo>
                <a:lnTo>
                  <a:pt x="0" y="0"/>
                </a:lnTo>
                <a:lnTo>
                  <a:pt x="0" y="1144587"/>
                </a:lnTo>
                <a:close/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002736" y="4057148"/>
            <a:ext cx="536575" cy="0"/>
          </a:xfrm>
          <a:custGeom>
            <a:avLst/>
            <a:gdLst/>
            <a:ahLst/>
            <a:cxnLst/>
            <a:rect l="l" t="t" r="r" b="b"/>
            <a:pathLst>
              <a:path w="536575" h="0">
                <a:moveTo>
                  <a:pt x="0" y="0"/>
                </a:moveTo>
                <a:lnTo>
                  <a:pt x="535994" y="0"/>
                </a:lnTo>
              </a:path>
            </a:pathLst>
          </a:custGeom>
          <a:ln w="1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026478" y="5176577"/>
            <a:ext cx="536575" cy="0"/>
          </a:xfrm>
          <a:custGeom>
            <a:avLst/>
            <a:gdLst/>
            <a:ahLst/>
            <a:cxnLst/>
            <a:rect l="l" t="t" r="r" b="b"/>
            <a:pathLst>
              <a:path w="536575" h="0">
                <a:moveTo>
                  <a:pt x="0" y="0"/>
                </a:moveTo>
                <a:lnTo>
                  <a:pt x="535994" y="0"/>
                </a:lnTo>
              </a:path>
            </a:pathLst>
          </a:custGeom>
          <a:ln w="1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019578" y="6298300"/>
            <a:ext cx="536575" cy="0"/>
          </a:xfrm>
          <a:custGeom>
            <a:avLst/>
            <a:gdLst/>
            <a:ahLst/>
            <a:cxnLst/>
            <a:rect l="l" t="t" r="r" b="b"/>
            <a:pathLst>
              <a:path w="536575" h="0">
                <a:moveTo>
                  <a:pt x="0" y="0"/>
                </a:moveTo>
                <a:lnTo>
                  <a:pt x="535994" y="0"/>
                </a:lnTo>
              </a:path>
            </a:pathLst>
          </a:custGeom>
          <a:ln w="1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251164" y="4315705"/>
            <a:ext cx="246379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5">
                <a:latin typeface="Times New Roman"/>
                <a:cs typeface="Times New Roman"/>
              </a:rPr>
              <a:t>44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4875" y="5434380"/>
            <a:ext cx="246379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5">
                <a:latin typeface="Times New Roman"/>
                <a:cs typeface="Times New Roman"/>
              </a:rPr>
              <a:t>44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68006" y="6556848"/>
            <a:ext cx="246379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5">
                <a:latin typeface="Times New Roman"/>
                <a:cs typeface="Times New Roman"/>
              </a:rPr>
              <a:t>44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43927" y="4018240"/>
            <a:ext cx="1680845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101090" algn="l"/>
                <a:tab pos="1447800" algn="l"/>
              </a:tabLst>
            </a:pPr>
            <a:r>
              <a:rPr dirty="0" sz="1700" spc="15">
                <a:latin typeface="Times New Roman"/>
                <a:cs typeface="Times New Roman"/>
              </a:rPr>
              <a:t>1</a:t>
            </a:r>
            <a:r>
              <a:rPr dirty="0" sz="1700" spc="15">
                <a:latin typeface="Times New Roman"/>
                <a:cs typeface="Times New Roman"/>
              </a:rPr>
              <a:t>	</a:t>
            </a:r>
            <a:r>
              <a:rPr dirty="0" sz="1700" spc="5" i="1">
                <a:latin typeface="Times New Roman"/>
                <a:cs typeface="Times New Roman"/>
              </a:rPr>
              <a:t>f</a:t>
            </a:r>
            <a:r>
              <a:rPr dirty="0" sz="1700" spc="5" i="1">
                <a:latin typeface="Times New Roman"/>
                <a:cs typeface="Times New Roman"/>
              </a:rPr>
              <a:t>	</a:t>
            </a:r>
            <a:r>
              <a:rPr dirty="0" sz="1700" spc="15">
                <a:latin typeface="Times New Roman"/>
                <a:cs typeface="Times New Roman"/>
              </a:rPr>
              <a:t>14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16136" y="4018240"/>
            <a:ext cx="86995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5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39971" y="5136884"/>
            <a:ext cx="86995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5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33071" y="6259361"/>
            <a:ext cx="86995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5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19893" y="4056453"/>
            <a:ext cx="23749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3635" y="5175097"/>
            <a:ext cx="23749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36766" y="6297574"/>
            <a:ext cx="23749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09039" y="3758957"/>
            <a:ext cx="344106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617855" algn="l"/>
                <a:tab pos="2027555" algn="l"/>
              </a:tabLst>
            </a:pPr>
            <a:r>
              <a:rPr dirty="0" sz="3000" spc="-5" i="1">
                <a:latin typeface="Times New Roman"/>
                <a:cs typeface="Times New Roman"/>
              </a:rPr>
              <a:t>V</a:t>
            </a:r>
            <a:r>
              <a:rPr dirty="0" sz="3000" spc="-215" i="1">
                <a:latin typeface="Times New Roman"/>
                <a:cs typeface="Times New Roman"/>
              </a:rPr>
              <a:t> </a:t>
            </a:r>
            <a:r>
              <a:rPr dirty="0" baseline="44117" sz="2550" spc="22">
                <a:latin typeface="Symbol"/>
                <a:cs typeface="Symbol"/>
              </a:rPr>
              <a:t></a:t>
            </a:r>
            <a:r>
              <a:rPr dirty="0" baseline="44117" sz="2550" spc="22">
                <a:latin typeface="Times New Roman"/>
                <a:cs typeface="Times New Roman"/>
              </a:rPr>
              <a:t>	</a:t>
            </a: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sz="3000" spc="80">
                <a:latin typeface="Symbol"/>
                <a:cs typeface="Symbol"/>
              </a:rPr>
              <a:t></a:t>
            </a:r>
            <a:r>
              <a:rPr dirty="0" sz="3000" spc="80" i="1">
                <a:latin typeface="Times New Roman"/>
                <a:cs typeface="Times New Roman"/>
              </a:rPr>
              <a:t>I</a:t>
            </a:r>
            <a:r>
              <a:rPr dirty="0" sz="3000" spc="-475" i="1">
                <a:latin typeface="Times New Roman"/>
                <a:cs typeface="Times New Roman"/>
              </a:rPr>
              <a:t> </a:t>
            </a:r>
            <a:r>
              <a:rPr dirty="0" baseline="44117" sz="2550" spc="15">
                <a:latin typeface="Times New Roman"/>
                <a:cs typeface="Times New Roman"/>
              </a:rPr>
              <a:t>"</a:t>
            </a:r>
            <a:r>
              <a:rPr dirty="0" baseline="44117" sz="2550" spc="179">
                <a:latin typeface="Times New Roman"/>
                <a:cs typeface="Times New Roman"/>
              </a:rPr>
              <a:t> </a:t>
            </a:r>
            <a:r>
              <a:rPr dirty="0" sz="3000" spc="-5" i="1">
                <a:latin typeface="Times New Roman"/>
                <a:cs typeface="Times New Roman"/>
              </a:rPr>
              <a:t>Z	</a:t>
            </a: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Symbol"/>
                <a:cs typeface="Symbol"/>
              </a:rPr>
              <a:t>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baseline="35185" sz="4500" spc="-7" i="1">
                <a:latin typeface="Times New Roman"/>
                <a:cs typeface="Times New Roman"/>
              </a:rPr>
              <a:t>Z</a:t>
            </a:r>
            <a:r>
              <a:rPr dirty="0" baseline="37581" sz="2550" spc="-7">
                <a:latin typeface="Times New Roman"/>
                <a:cs typeface="Times New Roman"/>
              </a:rPr>
              <a:t>14</a:t>
            </a:r>
            <a:r>
              <a:rPr dirty="0" baseline="37581" sz="2550" spc="367">
                <a:latin typeface="Times New Roman"/>
                <a:cs typeface="Times New Roman"/>
              </a:rPr>
              <a:t> </a:t>
            </a:r>
            <a:r>
              <a:rPr dirty="0" sz="3000" spc="-5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09039" y="4877601"/>
            <a:ext cx="1964689" cy="549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2835"/>
              </a:lnSpc>
              <a:spcBef>
                <a:spcPts val="100"/>
              </a:spcBef>
              <a:tabLst>
                <a:tab pos="617855" algn="l"/>
              </a:tabLst>
            </a:pPr>
            <a:r>
              <a:rPr dirty="0" sz="3000" spc="-5" i="1">
                <a:latin typeface="Times New Roman"/>
                <a:cs typeface="Times New Roman"/>
              </a:rPr>
              <a:t>V</a:t>
            </a:r>
            <a:r>
              <a:rPr dirty="0" sz="3000" spc="-215" i="1">
                <a:latin typeface="Times New Roman"/>
                <a:cs typeface="Times New Roman"/>
              </a:rPr>
              <a:t> </a:t>
            </a:r>
            <a:r>
              <a:rPr dirty="0" baseline="44117" sz="2550" spc="22">
                <a:latin typeface="Symbol"/>
                <a:cs typeface="Symbol"/>
              </a:rPr>
              <a:t></a:t>
            </a:r>
            <a:r>
              <a:rPr dirty="0" baseline="44117" sz="2550" spc="22">
                <a:latin typeface="Times New Roman"/>
                <a:cs typeface="Times New Roman"/>
              </a:rPr>
              <a:t>	</a:t>
            </a: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sz="3000" spc="80">
                <a:latin typeface="Symbol"/>
                <a:cs typeface="Symbol"/>
              </a:rPr>
              <a:t></a:t>
            </a:r>
            <a:r>
              <a:rPr dirty="0" sz="3000" spc="80" i="1">
                <a:latin typeface="Times New Roman"/>
                <a:cs typeface="Times New Roman"/>
              </a:rPr>
              <a:t>I</a:t>
            </a:r>
            <a:r>
              <a:rPr dirty="0" sz="3000" spc="-405" i="1">
                <a:latin typeface="Times New Roman"/>
                <a:cs typeface="Times New Roman"/>
              </a:rPr>
              <a:t> </a:t>
            </a:r>
            <a:r>
              <a:rPr dirty="0" baseline="44117" sz="2550" spc="15">
                <a:latin typeface="Times New Roman"/>
                <a:cs typeface="Times New Roman"/>
              </a:rPr>
              <a:t>" </a:t>
            </a:r>
            <a:r>
              <a:rPr dirty="0" sz="3000" spc="-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  <a:p>
            <a:pPr marL="271145">
              <a:lnSpc>
                <a:spcPts val="1275"/>
              </a:lnSpc>
              <a:tabLst>
                <a:tab pos="1336040" algn="l"/>
                <a:tab pos="1706245" algn="l"/>
              </a:tabLst>
            </a:pPr>
            <a:r>
              <a:rPr dirty="0" sz="1700" spc="15">
                <a:latin typeface="Times New Roman"/>
                <a:cs typeface="Times New Roman"/>
              </a:rPr>
              <a:t>2	</a:t>
            </a:r>
            <a:r>
              <a:rPr dirty="0" sz="1700" spc="5" i="1">
                <a:latin typeface="Times New Roman"/>
                <a:cs typeface="Times New Roman"/>
              </a:rPr>
              <a:t>f	</a:t>
            </a:r>
            <a:r>
              <a:rPr dirty="0" sz="1700" spc="15">
                <a:latin typeface="Times New Roman"/>
                <a:cs typeface="Times New Roman"/>
              </a:rPr>
              <a:t>24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22707" y="4877601"/>
            <a:ext cx="143827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Symbol"/>
                <a:cs typeface="Symbol"/>
              </a:rPr>
              <a:t>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baseline="35185" sz="4500" spc="82" i="1">
                <a:latin typeface="Times New Roman"/>
                <a:cs typeface="Times New Roman"/>
              </a:rPr>
              <a:t>Z</a:t>
            </a:r>
            <a:r>
              <a:rPr dirty="0" baseline="35947" sz="2550" spc="82">
                <a:latin typeface="Times New Roman"/>
                <a:cs typeface="Times New Roman"/>
              </a:rPr>
              <a:t>24</a:t>
            </a:r>
            <a:r>
              <a:rPr dirty="0" baseline="35947" sz="2550" spc="89">
                <a:latin typeface="Times New Roman"/>
                <a:cs typeface="Times New Roman"/>
              </a:rPr>
              <a:t> </a:t>
            </a:r>
            <a:r>
              <a:rPr dirty="0" sz="3000" spc="-5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09039" y="5999324"/>
            <a:ext cx="1958339" cy="549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2840"/>
              </a:lnSpc>
              <a:spcBef>
                <a:spcPts val="100"/>
              </a:spcBef>
              <a:tabLst>
                <a:tab pos="617855" algn="l"/>
              </a:tabLst>
            </a:pPr>
            <a:r>
              <a:rPr dirty="0" sz="3000" spc="-5" i="1">
                <a:latin typeface="Times New Roman"/>
                <a:cs typeface="Times New Roman"/>
              </a:rPr>
              <a:t>V</a:t>
            </a:r>
            <a:r>
              <a:rPr dirty="0" sz="3000" spc="-215" i="1">
                <a:latin typeface="Times New Roman"/>
                <a:cs typeface="Times New Roman"/>
              </a:rPr>
              <a:t> </a:t>
            </a:r>
            <a:r>
              <a:rPr dirty="0" baseline="44117" sz="2550" spc="22">
                <a:latin typeface="Symbol"/>
                <a:cs typeface="Symbol"/>
              </a:rPr>
              <a:t></a:t>
            </a:r>
            <a:r>
              <a:rPr dirty="0" baseline="44117" sz="2550" spc="22">
                <a:latin typeface="Times New Roman"/>
                <a:cs typeface="Times New Roman"/>
              </a:rPr>
              <a:t>	</a:t>
            </a: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sz="3000" spc="80">
                <a:latin typeface="Symbol"/>
                <a:cs typeface="Symbol"/>
              </a:rPr>
              <a:t></a:t>
            </a:r>
            <a:r>
              <a:rPr dirty="0" sz="3000" spc="80" i="1">
                <a:latin typeface="Times New Roman"/>
                <a:cs typeface="Times New Roman"/>
              </a:rPr>
              <a:t>I</a:t>
            </a:r>
            <a:r>
              <a:rPr dirty="0" sz="3000" spc="-405" i="1">
                <a:latin typeface="Times New Roman"/>
                <a:cs typeface="Times New Roman"/>
              </a:rPr>
              <a:t> </a:t>
            </a:r>
            <a:r>
              <a:rPr dirty="0" baseline="44117" sz="2550" spc="15">
                <a:latin typeface="Times New Roman"/>
                <a:cs typeface="Times New Roman"/>
              </a:rPr>
              <a:t>" </a:t>
            </a:r>
            <a:r>
              <a:rPr dirty="0" sz="3000" spc="-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  <a:p>
            <a:pPr marL="264160">
              <a:lnSpc>
                <a:spcPts val="1280"/>
              </a:lnSpc>
              <a:tabLst>
                <a:tab pos="1336040" algn="l"/>
                <a:tab pos="1699260" algn="l"/>
              </a:tabLst>
            </a:pPr>
            <a:r>
              <a:rPr dirty="0" sz="1700" spc="15">
                <a:latin typeface="Times New Roman"/>
                <a:cs typeface="Times New Roman"/>
              </a:rPr>
              <a:t>3	</a:t>
            </a:r>
            <a:r>
              <a:rPr dirty="0" sz="1700" spc="5" i="1">
                <a:latin typeface="Times New Roman"/>
                <a:cs typeface="Times New Roman"/>
              </a:rPr>
              <a:t>f	</a:t>
            </a:r>
            <a:r>
              <a:rPr dirty="0" sz="1700" spc="15">
                <a:latin typeface="Times New Roman"/>
                <a:cs typeface="Times New Roman"/>
              </a:rPr>
              <a:t>34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5857" y="5999324"/>
            <a:ext cx="143827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Symbol"/>
                <a:cs typeface="Symbol"/>
              </a:rPr>
              <a:t></a:t>
            </a:r>
            <a:r>
              <a:rPr dirty="0" sz="3000" spc="-5">
                <a:latin typeface="Times New Roman"/>
                <a:cs typeface="Times New Roman"/>
              </a:rPr>
              <a:t> </a:t>
            </a:r>
            <a:r>
              <a:rPr dirty="0" baseline="35185" sz="4500" spc="60" i="1">
                <a:latin typeface="Times New Roman"/>
                <a:cs typeface="Times New Roman"/>
              </a:rPr>
              <a:t>Z</a:t>
            </a:r>
            <a:r>
              <a:rPr dirty="0" baseline="37581" sz="2550" spc="60">
                <a:latin typeface="Times New Roman"/>
                <a:cs typeface="Times New Roman"/>
              </a:rPr>
              <a:t>34</a:t>
            </a:r>
            <a:r>
              <a:rPr dirty="0" baseline="37581" sz="2550" spc="165">
                <a:latin typeface="Times New Roman"/>
                <a:cs typeface="Times New Roman"/>
              </a:rPr>
              <a:t> </a:t>
            </a:r>
            <a:r>
              <a:rPr dirty="0" sz="3000" spc="-5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8440" y="2252738"/>
            <a:ext cx="5233035" cy="1292225"/>
          </a:xfrm>
          <a:prstGeom prst="rect">
            <a:avLst/>
          </a:prstGeom>
        </p:spPr>
        <p:txBody>
          <a:bodyPr wrap="square" lIns="0" tIns="259715" rIns="0" bIns="0" rtlCol="0" vert="horz">
            <a:spAutoFit/>
          </a:bodyPr>
          <a:lstStyle/>
          <a:p>
            <a:pPr algn="r" marR="299720">
              <a:lnSpc>
                <a:spcPct val="100000"/>
              </a:lnSpc>
              <a:spcBef>
                <a:spcPts val="2045"/>
              </a:spcBef>
              <a:tabLst>
                <a:tab pos="941069" algn="l"/>
              </a:tabLst>
            </a:pPr>
            <a:r>
              <a:rPr dirty="0" baseline="14814" sz="4500" spc="232" i="1">
                <a:latin typeface="Times New Roman"/>
                <a:cs typeface="Times New Roman"/>
              </a:rPr>
              <a:t>Z</a:t>
            </a:r>
            <a:r>
              <a:rPr dirty="0" sz="1700" spc="10">
                <a:latin typeface="Times New Roman"/>
                <a:cs typeface="Times New Roman"/>
              </a:rPr>
              <a:t>4</a:t>
            </a:r>
            <a:r>
              <a:rPr dirty="0" sz="1700" spc="25">
                <a:latin typeface="Times New Roman"/>
                <a:cs typeface="Times New Roman"/>
              </a:rPr>
              <a:t>4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baseline="14814" sz="4500" spc="150" i="1">
                <a:latin typeface="Times New Roman"/>
                <a:cs typeface="Times New Roman"/>
              </a:rPr>
              <a:t>Z</a:t>
            </a:r>
            <a:r>
              <a:rPr dirty="0" sz="1700" spc="15" i="1">
                <a:latin typeface="Times New Roman"/>
                <a:cs typeface="Times New Roman"/>
              </a:rPr>
              <a:t>th</a:t>
            </a:r>
            <a:endParaRPr sz="17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1545"/>
              </a:spcBef>
            </a:pPr>
            <a:r>
              <a:rPr dirty="0" sz="2400" spc="-5">
                <a:latin typeface="Arial Rounded MT Bold"/>
                <a:cs typeface="Arial Rounded MT Bold"/>
              </a:rPr>
              <a:t>Cambios en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10">
                <a:latin typeface="Arial Rounded MT Bold"/>
                <a:cs typeface="Arial Rounded MT Bold"/>
              </a:rPr>
              <a:t>tensiones </a:t>
            </a:r>
            <a:r>
              <a:rPr dirty="0" sz="2400">
                <a:latin typeface="Arial Rounded MT Bold"/>
                <a:cs typeface="Arial Rounded MT Bold"/>
              </a:rPr>
              <a:t>de</a:t>
            </a:r>
            <a:r>
              <a:rPr dirty="0" sz="2400" spc="-10">
                <a:latin typeface="Arial Rounded MT Bold"/>
                <a:cs typeface="Arial Rounded MT Bold"/>
              </a:rPr>
              <a:t> </a:t>
            </a:r>
            <a:r>
              <a:rPr dirty="0" sz="2400" spc="-20">
                <a:latin typeface="Arial Rounded MT Bold"/>
                <a:cs typeface="Arial Rounded MT Bold"/>
              </a:rPr>
              <a:t>barra: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95800" y="2438400"/>
            <a:ext cx="1524000" cy="685800"/>
          </a:xfrm>
          <a:custGeom>
            <a:avLst/>
            <a:gdLst/>
            <a:ahLst/>
            <a:cxnLst/>
            <a:rect l="l" t="t" r="r" b="b"/>
            <a:pathLst>
              <a:path w="1524000" h="685800">
                <a:moveTo>
                  <a:pt x="0" y="342900"/>
                </a:moveTo>
                <a:lnTo>
                  <a:pt x="11034" y="284430"/>
                </a:lnTo>
                <a:lnTo>
                  <a:pt x="42918" y="229166"/>
                </a:lnTo>
                <a:lnTo>
                  <a:pt x="93822" y="177931"/>
                </a:lnTo>
                <a:lnTo>
                  <a:pt x="125835" y="154081"/>
                </a:lnTo>
                <a:lnTo>
                  <a:pt x="161917" y="131548"/>
                </a:lnTo>
                <a:lnTo>
                  <a:pt x="201840" y="110433"/>
                </a:lnTo>
                <a:lnTo>
                  <a:pt x="245375" y="90841"/>
                </a:lnTo>
                <a:lnTo>
                  <a:pt x="292293" y="72874"/>
                </a:lnTo>
                <a:lnTo>
                  <a:pt x="342366" y="56635"/>
                </a:lnTo>
                <a:lnTo>
                  <a:pt x="395364" y="42227"/>
                </a:lnTo>
                <a:lnTo>
                  <a:pt x="451060" y="29753"/>
                </a:lnTo>
                <a:lnTo>
                  <a:pt x="509225" y="19317"/>
                </a:lnTo>
                <a:lnTo>
                  <a:pt x="569630" y="11020"/>
                </a:lnTo>
                <a:lnTo>
                  <a:pt x="632047" y="4966"/>
                </a:lnTo>
                <a:lnTo>
                  <a:pt x="696246" y="1258"/>
                </a:lnTo>
                <a:lnTo>
                  <a:pt x="762000" y="0"/>
                </a:lnTo>
                <a:lnTo>
                  <a:pt x="827753" y="1258"/>
                </a:lnTo>
                <a:lnTo>
                  <a:pt x="891952" y="4966"/>
                </a:lnTo>
                <a:lnTo>
                  <a:pt x="954369" y="11020"/>
                </a:lnTo>
                <a:lnTo>
                  <a:pt x="1014774" y="19317"/>
                </a:lnTo>
                <a:lnTo>
                  <a:pt x="1072939" y="29753"/>
                </a:lnTo>
                <a:lnTo>
                  <a:pt x="1128635" y="42227"/>
                </a:lnTo>
                <a:lnTo>
                  <a:pt x="1181633" y="56635"/>
                </a:lnTo>
                <a:lnTo>
                  <a:pt x="1231706" y="72874"/>
                </a:lnTo>
                <a:lnTo>
                  <a:pt x="1278624" y="90841"/>
                </a:lnTo>
                <a:lnTo>
                  <a:pt x="1322159" y="110433"/>
                </a:lnTo>
                <a:lnTo>
                  <a:pt x="1362082" y="131548"/>
                </a:lnTo>
                <a:lnTo>
                  <a:pt x="1398164" y="154081"/>
                </a:lnTo>
                <a:lnTo>
                  <a:pt x="1430177" y="177931"/>
                </a:lnTo>
                <a:lnTo>
                  <a:pt x="1481081" y="229166"/>
                </a:lnTo>
                <a:lnTo>
                  <a:pt x="1512965" y="284430"/>
                </a:lnTo>
                <a:lnTo>
                  <a:pt x="1524000" y="342900"/>
                </a:lnTo>
                <a:lnTo>
                  <a:pt x="1521203" y="372483"/>
                </a:lnTo>
                <a:lnTo>
                  <a:pt x="1512965" y="401369"/>
                </a:lnTo>
                <a:lnTo>
                  <a:pt x="1481081" y="456633"/>
                </a:lnTo>
                <a:lnTo>
                  <a:pt x="1430177" y="507868"/>
                </a:lnTo>
                <a:lnTo>
                  <a:pt x="1398164" y="531718"/>
                </a:lnTo>
                <a:lnTo>
                  <a:pt x="1362082" y="554251"/>
                </a:lnTo>
                <a:lnTo>
                  <a:pt x="1322159" y="575366"/>
                </a:lnTo>
                <a:lnTo>
                  <a:pt x="1278624" y="594958"/>
                </a:lnTo>
                <a:lnTo>
                  <a:pt x="1231706" y="612925"/>
                </a:lnTo>
                <a:lnTo>
                  <a:pt x="1181633" y="629164"/>
                </a:lnTo>
                <a:lnTo>
                  <a:pt x="1128635" y="643572"/>
                </a:lnTo>
                <a:lnTo>
                  <a:pt x="1072939" y="656046"/>
                </a:lnTo>
                <a:lnTo>
                  <a:pt x="1014774" y="666482"/>
                </a:lnTo>
                <a:lnTo>
                  <a:pt x="954369" y="674779"/>
                </a:lnTo>
                <a:lnTo>
                  <a:pt x="891952" y="680833"/>
                </a:lnTo>
                <a:lnTo>
                  <a:pt x="827753" y="684541"/>
                </a:lnTo>
                <a:lnTo>
                  <a:pt x="762000" y="685800"/>
                </a:lnTo>
                <a:lnTo>
                  <a:pt x="696246" y="684541"/>
                </a:lnTo>
                <a:lnTo>
                  <a:pt x="632047" y="680833"/>
                </a:lnTo>
                <a:lnTo>
                  <a:pt x="569630" y="674779"/>
                </a:lnTo>
                <a:lnTo>
                  <a:pt x="509225" y="666482"/>
                </a:lnTo>
                <a:lnTo>
                  <a:pt x="451060" y="656046"/>
                </a:lnTo>
                <a:lnTo>
                  <a:pt x="395364" y="643572"/>
                </a:lnTo>
                <a:lnTo>
                  <a:pt x="342366" y="629164"/>
                </a:lnTo>
                <a:lnTo>
                  <a:pt x="292293" y="612925"/>
                </a:lnTo>
                <a:lnTo>
                  <a:pt x="245375" y="594958"/>
                </a:lnTo>
                <a:lnTo>
                  <a:pt x="201840" y="575366"/>
                </a:lnTo>
                <a:lnTo>
                  <a:pt x="161917" y="554251"/>
                </a:lnTo>
                <a:lnTo>
                  <a:pt x="125835" y="531718"/>
                </a:lnTo>
                <a:lnTo>
                  <a:pt x="93822" y="507868"/>
                </a:lnTo>
                <a:lnTo>
                  <a:pt x="42918" y="456633"/>
                </a:lnTo>
                <a:lnTo>
                  <a:pt x="11034" y="401369"/>
                </a:lnTo>
                <a:lnTo>
                  <a:pt x="0" y="3429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507703" y="5505335"/>
            <a:ext cx="83820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63905" algn="l"/>
              </a:tabLst>
            </a:pPr>
            <a:r>
              <a:rPr dirty="0" sz="1700" spc="15">
                <a:latin typeface="Times New Roman"/>
                <a:cs typeface="Times New Roman"/>
              </a:rPr>
              <a:t>3</a:t>
            </a:r>
            <a:r>
              <a:rPr dirty="0" sz="1700" spc="15">
                <a:latin typeface="Times New Roman"/>
                <a:cs typeface="Times New Roman"/>
              </a:rPr>
              <a:t>	</a:t>
            </a:r>
            <a:r>
              <a:rPr dirty="0" sz="1700" spc="10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56648" y="5247573"/>
            <a:ext cx="365252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492125" algn="l"/>
                <a:tab pos="1229995" algn="l"/>
                <a:tab pos="2039620" algn="l"/>
                <a:tab pos="2776855" algn="l"/>
              </a:tabLst>
            </a:pP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0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</a:t>
            </a:r>
            <a:r>
              <a:rPr dirty="0" sz="3000" spc="-215" i="1">
                <a:latin typeface="Times New Roman"/>
                <a:cs typeface="Times New Roman"/>
              </a:rPr>
              <a:t> </a:t>
            </a:r>
            <a:r>
              <a:rPr dirty="0" baseline="44117" sz="2550" spc="30">
                <a:latin typeface="Symbol"/>
                <a:cs typeface="Symbol"/>
              </a:rPr>
              <a:t></a:t>
            </a:r>
            <a:r>
              <a:rPr dirty="0" baseline="44117" sz="2550" spc="30">
                <a:latin typeface="Times New Roman"/>
                <a:cs typeface="Times New Roman"/>
              </a:rPr>
              <a:t>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45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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I</a:t>
            </a:r>
            <a:r>
              <a:rPr dirty="0" sz="3000" spc="-550" i="1">
                <a:latin typeface="Times New Roman"/>
                <a:cs typeface="Times New Roman"/>
              </a:rPr>
              <a:t> </a:t>
            </a:r>
            <a:r>
              <a:rPr dirty="0" baseline="44117" sz="2550" spc="15">
                <a:latin typeface="Times New Roman"/>
                <a:cs typeface="Times New Roman"/>
              </a:rPr>
              <a:t>" </a:t>
            </a:r>
            <a:r>
              <a:rPr dirty="0" sz="3000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69348" y="5873399"/>
            <a:ext cx="1116330" cy="481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4509" sz="2550" spc="-67">
                <a:latin typeface="Times New Roman"/>
                <a:cs typeface="Times New Roman"/>
              </a:rPr>
              <a:t>4</a:t>
            </a:r>
            <a:r>
              <a:rPr dirty="0" baseline="-24509" sz="2550" spc="502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575">
                <a:latin typeface="Times New Roman"/>
                <a:cs typeface="Times New Roman"/>
              </a:rPr>
              <a:t> </a:t>
            </a:r>
            <a:r>
              <a:rPr dirty="0" sz="3000" spc="114" i="1">
                <a:latin typeface="Times New Roman"/>
                <a:cs typeface="Times New Roman"/>
              </a:rPr>
              <a:t>V</a:t>
            </a:r>
            <a:r>
              <a:rPr dirty="0" baseline="-24509" sz="2550" spc="172" i="1">
                <a:latin typeface="Times New Roman"/>
                <a:cs typeface="Times New Roman"/>
              </a:rPr>
              <a:t>f</a:t>
            </a:r>
            <a:endParaRPr baseline="-24509" sz="2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4892" y="5444940"/>
            <a:ext cx="2719705" cy="909955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518159">
              <a:lnSpc>
                <a:spcPct val="100000"/>
              </a:lnSpc>
              <a:spcBef>
                <a:spcPts val="605"/>
              </a:spcBef>
              <a:tabLst>
                <a:tab pos="1394460" algn="l"/>
                <a:tab pos="2084070" algn="l"/>
                <a:tab pos="2447290" algn="l"/>
              </a:tabLst>
            </a:pPr>
            <a:r>
              <a:rPr dirty="0" sz="1700" spc="15">
                <a:latin typeface="Times New Roman"/>
                <a:cs typeface="Times New Roman"/>
              </a:rPr>
              <a:t>3	</a:t>
            </a:r>
            <a:r>
              <a:rPr dirty="0" sz="1700" spc="10" i="1">
                <a:latin typeface="Times New Roman"/>
                <a:cs typeface="Times New Roman"/>
              </a:rPr>
              <a:t>f	f	</a:t>
            </a:r>
            <a:r>
              <a:rPr dirty="0" sz="1700" spc="15">
                <a:latin typeface="Times New Roman"/>
                <a:cs typeface="Times New Roman"/>
              </a:rPr>
              <a:t>34</a:t>
            </a:r>
            <a:endParaRPr sz="17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820"/>
              </a:spcBef>
              <a:tabLst>
                <a:tab pos="813435" algn="l"/>
              </a:tabLst>
            </a:pPr>
            <a:r>
              <a:rPr dirty="0" sz="3000" spc="145">
                <a:latin typeface="Symbol"/>
                <a:cs typeface="Symbol"/>
              </a:rPr>
              <a:t></a:t>
            </a:r>
            <a:r>
              <a:rPr dirty="0" sz="3000" spc="145" i="1">
                <a:latin typeface="Times New Roman"/>
                <a:cs typeface="Times New Roman"/>
              </a:rPr>
              <a:t>V</a:t>
            </a:r>
            <a:r>
              <a:rPr dirty="0" baseline="-24509" sz="2550" spc="217" i="1">
                <a:latin typeface="Times New Roman"/>
                <a:cs typeface="Times New Roman"/>
              </a:rPr>
              <a:t>f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114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1940" y="1628775"/>
            <a:ext cx="8659495" cy="3493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No</a:t>
            </a:r>
            <a:r>
              <a:rPr dirty="0" sz="2400" spc="11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fluyen</a:t>
            </a:r>
            <a:r>
              <a:rPr dirty="0" sz="2400" spc="110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corrientes</a:t>
            </a:r>
            <a:r>
              <a:rPr dirty="0" sz="2400" spc="130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prefalla,</a:t>
            </a:r>
            <a:r>
              <a:rPr dirty="0" sz="2400" spc="12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se</a:t>
            </a:r>
            <a:r>
              <a:rPr dirty="0" sz="2400" spc="114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asume</a:t>
            </a:r>
            <a:r>
              <a:rPr dirty="0" sz="2400" spc="114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tensiones</a:t>
            </a:r>
            <a:r>
              <a:rPr dirty="0" sz="2400" spc="120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prefalla</a:t>
            </a:r>
            <a:endParaRPr sz="2400">
              <a:latin typeface="Arial Rounded MT Bold"/>
              <a:cs typeface="Arial Rounded MT Bold"/>
            </a:endParaRPr>
          </a:p>
          <a:p>
            <a:pPr algn="just" marL="38100">
              <a:lnSpc>
                <a:spcPct val="100000"/>
              </a:lnSpc>
            </a:pP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 spc="-10">
                <a:latin typeface="Arial Rounded MT Bold"/>
                <a:cs typeface="Arial Rounded MT Bold"/>
              </a:rPr>
              <a:t>todos </a:t>
            </a:r>
            <a:r>
              <a:rPr dirty="0" sz="2400" spc="-5">
                <a:latin typeface="Arial Rounded MT Bold"/>
                <a:cs typeface="Arial Rounded MT Bold"/>
              </a:rPr>
              <a:t>los </a:t>
            </a:r>
            <a:r>
              <a:rPr dirty="0" sz="2400" spc="-10">
                <a:latin typeface="Arial Rounded MT Bold"/>
                <a:cs typeface="Arial Rounded MT Bold"/>
              </a:rPr>
              <a:t>puntos </a:t>
            </a:r>
            <a:r>
              <a:rPr dirty="0" sz="2400" spc="-5">
                <a:latin typeface="Arial Rounded MT Bold"/>
                <a:cs typeface="Arial Rounded MT Bold"/>
              </a:rPr>
              <a:t>igual </a:t>
            </a:r>
            <a:r>
              <a:rPr dirty="0" sz="2400">
                <a:latin typeface="Arial Rounded MT Bold"/>
                <a:cs typeface="Arial Rounded MT Bold"/>
              </a:rPr>
              <a:t>a</a:t>
            </a:r>
            <a:r>
              <a:rPr dirty="0" sz="2400" spc="70">
                <a:latin typeface="Arial Rounded MT Bold"/>
                <a:cs typeface="Arial Rounded MT Bold"/>
              </a:rPr>
              <a:t> </a:t>
            </a:r>
            <a:r>
              <a:rPr dirty="0" sz="2400" spc="-40">
                <a:solidFill>
                  <a:srgbClr val="000099"/>
                </a:solidFill>
                <a:latin typeface="Arial Rounded MT Bold"/>
                <a:cs typeface="Arial Rounded MT Bold"/>
              </a:rPr>
              <a:t>Vf</a:t>
            </a:r>
            <a:r>
              <a:rPr dirty="0" sz="2400" spc="-40">
                <a:latin typeface="Arial Rounded MT Bold"/>
                <a:cs typeface="Arial Rounded MT Bold"/>
              </a:rPr>
              <a:t>.</a:t>
            </a:r>
            <a:endParaRPr sz="2400">
              <a:latin typeface="Arial Rounded MT Bold"/>
              <a:cs typeface="Arial Rounded MT Bold"/>
            </a:endParaRPr>
          </a:p>
          <a:p>
            <a:pPr algn="just" marL="38100" marR="30480">
              <a:lnSpc>
                <a:spcPct val="100000"/>
              </a:lnSpc>
              <a:spcBef>
                <a:spcPts val="144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Despreciando </a:t>
            </a:r>
            <a:r>
              <a:rPr dirty="0" sz="2400" spc="-5">
                <a:latin typeface="Arial Rounded MT Bold"/>
                <a:cs typeface="Arial Rounded MT Bold"/>
              </a:rPr>
              <a:t>condiciones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30">
                <a:latin typeface="Arial Rounded MT Bold"/>
                <a:cs typeface="Arial Rounded MT Bold"/>
              </a:rPr>
              <a:t>carga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10">
                <a:latin typeface="Arial Rounded MT Bold"/>
                <a:cs typeface="Arial Rounded MT Bold"/>
              </a:rPr>
              <a:t>aplicando el 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principio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superposición </a:t>
            </a:r>
            <a:r>
              <a:rPr dirty="0" sz="2400" spc="-5">
                <a:latin typeface="Arial Rounded MT Bold"/>
                <a:cs typeface="Arial Rounded MT Bold"/>
              </a:rPr>
              <a:t>se obtienen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5">
                <a:latin typeface="Arial Rounded MT Bold"/>
                <a:cs typeface="Arial Rounded MT Bold"/>
              </a:rPr>
              <a:t>tensiones </a:t>
            </a:r>
            <a:r>
              <a:rPr dirty="0" sz="2400" spc="10">
                <a:latin typeface="Arial Rounded MT Bold"/>
                <a:cs typeface="Arial Rounded MT Bold"/>
              </a:rPr>
              <a:t>en </a:t>
            </a:r>
            <a:r>
              <a:rPr dirty="0" sz="2400" spc="62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20">
                <a:latin typeface="Arial Rounded MT Bold"/>
                <a:cs typeface="Arial Rounded MT Bold"/>
              </a:rPr>
              <a:t>barras </a:t>
            </a:r>
            <a:r>
              <a:rPr dirty="0" sz="2400" spc="-15">
                <a:latin typeface="Arial Rounded MT Bold"/>
                <a:cs typeface="Arial Rounded MT Bold"/>
              </a:rPr>
              <a:t>durante </a:t>
            </a:r>
            <a:r>
              <a:rPr dirty="0" sz="2400">
                <a:latin typeface="Arial Rounded MT Bold"/>
                <a:cs typeface="Arial Rounded MT Bold"/>
              </a:rPr>
              <a:t>la</a:t>
            </a:r>
            <a:r>
              <a:rPr dirty="0" sz="2400" spc="-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falla:</a:t>
            </a:r>
            <a:endParaRPr sz="2400">
              <a:latin typeface="Arial Rounded MT Bold"/>
              <a:cs typeface="Arial Rounded MT Bold"/>
            </a:endParaRPr>
          </a:p>
          <a:p>
            <a:pPr marL="2025014">
              <a:lnSpc>
                <a:spcPts val="2835"/>
              </a:lnSpc>
              <a:spcBef>
                <a:spcPts val="2050"/>
              </a:spcBef>
              <a:tabLst>
                <a:tab pos="2440305" algn="l"/>
                <a:tab pos="3177540" algn="l"/>
                <a:tab pos="3987800" algn="l"/>
                <a:tab pos="4725035" algn="l"/>
              </a:tabLst>
            </a:pP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0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</a:t>
            </a:r>
            <a:r>
              <a:rPr dirty="0" sz="3000" spc="-215" i="1">
                <a:latin typeface="Times New Roman"/>
                <a:cs typeface="Times New Roman"/>
              </a:rPr>
              <a:t> </a:t>
            </a:r>
            <a:r>
              <a:rPr dirty="0" baseline="44117" sz="2550" spc="30">
                <a:latin typeface="Symbol"/>
                <a:cs typeface="Symbol"/>
              </a:rPr>
              <a:t></a:t>
            </a:r>
            <a:r>
              <a:rPr dirty="0" baseline="44117" sz="2550" spc="30">
                <a:latin typeface="Times New Roman"/>
                <a:cs typeface="Times New Roman"/>
              </a:rPr>
              <a:t>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45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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I</a:t>
            </a:r>
            <a:r>
              <a:rPr dirty="0" sz="3000" spc="-484" i="1">
                <a:latin typeface="Times New Roman"/>
                <a:cs typeface="Times New Roman"/>
              </a:rPr>
              <a:t> </a:t>
            </a:r>
            <a:r>
              <a:rPr dirty="0" baseline="44117" sz="2550" spc="15">
                <a:latin typeface="Times New Roman"/>
                <a:cs typeface="Times New Roman"/>
              </a:rPr>
              <a:t>" </a:t>
            </a:r>
            <a:r>
              <a:rPr dirty="0" sz="3000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  <a:p>
            <a:pPr marL="2221230">
              <a:lnSpc>
                <a:spcPts val="1275"/>
              </a:lnSpc>
              <a:tabLst>
                <a:tab pos="2962910" algn="l"/>
                <a:tab pos="3617595" algn="l"/>
                <a:tab pos="4510405" algn="l"/>
                <a:tab pos="5200650" algn="l"/>
                <a:tab pos="5546725" algn="l"/>
              </a:tabLst>
            </a:pPr>
            <a:r>
              <a:rPr dirty="0" sz="1700" spc="15">
                <a:latin typeface="Times New Roman"/>
                <a:cs typeface="Times New Roman"/>
              </a:rPr>
              <a:t>1	</a:t>
            </a:r>
            <a:r>
              <a:rPr dirty="0" sz="1700" spc="10" i="1">
                <a:latin typeface="Times New Roman"/>
                <a:cs typeface="Times New Roman"/>
              </a:rPr>
              <a:t>f	</a:t>
            </a:r>
            <a:r>
              <a:rPr dirty="0" sz="1700" spc="15">
                <a:latin typeface="Times New Roman"/>
                <a:cs typeface="Times New Roman"/>
              </a:rPr>
              <a:t>1	</a:t>
            </a:r>
            <a:r>
              <a:rPr dirty="0" sz="1700" spc="10" i="1">
                <a:latin typeface="Times New Roman"/>
                <a:cs typeface="Times New Roman"/>
              </a:rPr>
              <a:t>f	f	</a:t>
            </a:r>
            <a:r>
              <a:rPr dirty="0" sz="1700" spc="15">
                <a:latin typeface="Times New Roman"/>
                <a:cs typeface="Times New Roman"/>
              </a:rPr>
              <a:t>14</a:t>
            </a:r>
            <a:endParaRPr sz="1700">
              <a:latin typeface="Times New Roman"/>
              <a:cs typeface="Times New Roman"/>
            </a:endParaRPr>
          </a:p>
          <a:p>
            <a:pPr marL="2025014">
              <a:lnSpc>
                <a:spcPts val="2835"/>
              </a:lnSpc>
              <a:spcBef>
                <a:spcPts val="1185"/>
              </a:spcBef>
              <a:tabLst>
                <a:tab pos="2480945" algn="l"/>
                <a:tab pos="3218180" algn="l"/>
                <a:tab pos="4028440" algn="l"/>
                <a:tab pos="4765675" algn="l"/>
              </a:tabLst>
            </a:pP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45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</a:t>
            </a:r>
            <a:r>
              <a:rPr dirty="0" sz="3000" spc="-220" i="1">
                <a:latin typeface="Times New Roman"/>
                <a:cs typeface="Times New Roman"/>
              </a:rPr>
              <a:t> </a:t>
            </a:r>
            <a:r>
              <a:rPr dirty="0" baseline="44117" sz="2550" spc="30">
                <a:latin typeface="Symbol"/>
                <a:cs typeface="Symbol"/>
              </a:rPr>
              <a:t></a:t>
            </a:r>
            <a:r>
              <a:rPr dirty="0" baseline="44117" sz="2550" spc="30">
                <a:latin typeface="Times New Roman"/>
                <a:cs typeface="Times New Roman"/>
              </a:rPr>
              <a:t>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45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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sz="3000" i="1">
                <a:latin typeface="Times New Roman"/>
                <a:cs typeface="Times New Roman"/>
              </a:rPr>
              <a:t>I</a:t>
            </a:r>
            <a:r>
              <a:rPr dirty="0" sz="3000" spc="-484" i="1">
                <a:latin typeface="Times New Roman"/>
                <a:cs typeface="Times New Roman"/>
              </a:rPr>
              <a:t> </a:t>
            </a:r>
            <a:r>
              <a:rPr dirty="0" baseline="44117" sz="2550" spc="15">
                <a:latin typeface="Times New Roman"/>
                <a:cs typeface="Times New Roman"/>
              </a:rPr>
              <a:t>" </a:t>
            </a:r>
            <a:r>
              <a:rPr dirty="0" sz="3000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  <a:p>
            <a:pPr marL="2244725">
              <a:lnSpc>
                <a:spcPts val="1275"/>
              </a:lnSpc>
              <a:tabLst>
                <a:tab pos="3003550" algn="l"/>
                <a:tab pos="3681729" algn="l"/>
                <a:tab pos="4551045" algn="l"/>
                <a:tab pos="5241290" algn="l"/>
                <a:tab pos="5611495" algn="l"/>
              </a:tabLst>
            </a:pPr>
            <a:r>
              <a:rPr dirty="0" sz="1700" spc="15">
                <a:latin typeface="Times New Roman"/>
                <a:cs typeface="Times New Roman"/>
              </a:rPr>
              <a:t>2	</a:t>
            </a:r>
            <a:r>
              <a:rPr dirty="0" sz="1700" spc="10" i="1">
                <a:latin typeface="Times New Roman"/>
                <a:cs typeface="Times New Roman"/>
              </a:rPr>
              <a:t>f	</a:t>
            </a:r>
            <a:r>
              <a:rPr dirty="0" sz="1700" spc="15">
                <a:latin typeface="Times New Roman"/>
                <a:cs typeface="Times New Roman"/>
              </a:rPr>
              <a:t>2	</a:t>
            </a:r>
            <a:r>
              <a:rPr dirty="0" sz="1700" spc="10" i="1">
                <a:latin typeface="Times New Roman"/>
                <a:cs typeface="Times New Roman"/>
              </a:rPr>
              <a:t>f	f	</a:t>
            </a:r>
            <a:r>
              <a:rPr dirty="0" sz="1700" spc="15">
                <a:latin typeface="Times New Roman"/>
                <a:cs typeface="Times New Roman"/>
              </a:rPr>
              <a:t>24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31140" y="1171257"/>
            <a:ext cx="59594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Entonces </a:t>
            </a:r>
            <a:r>
              <a:rPr dirty="0" sz="2400" spc="-5">
                <a:latin typeface="Arial Rounded MT Bold"/>
                <a:cs typeface="Arial Rounded MT Bold"/>
              </a:rPr>
              <a:t>de </a:t>
            </a:r>
            <a:r>
              <a:rPr dirty="0" sz="2400" spc="-15">
                <a:latin typeface="Arial Rounded MT Bold"/>
                <a:cs typeface="Arial Rounded MT Bold"/>
              </a:rPr>
              <a:t>forma </a:t>
            </a:r>
            <a:r>
              <a:rPr dirty="0" sz="2400" spc="-25">
                <a:latin typeface="Arial Rounded MT Bold"/>
                <a:cs typeface="Arial Rounded MT Bold"/>
              </a:rPr>
              <a:t>general </a:t>
            </a:r>
            <a:r>
              <a:rPr dirty="0" sz="2400" spc="-5">
                <a:latin typeface="Arial Rounded MT Bold"/>
                <a:cs typeface="Arial Rounded MT Bold"/>
              </a:rPr>
              <a:t>se tiene</a:t>
            </a:r>
            <a:r>
              <a:rPr dirty="0" sz="2400" spc="8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que: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48000" y="2133600"/>
            <a:ext cx="2476500" cy="3357879"/>
          </a:xfrm>
          <a:custGeom>
            <a:avLst/>
            <a:gdLst/>
            <a:ahLst/>
            <a:cxnLst/>
            <a:rect l="l" t="t" r="r" b="b"/>
            <a:pathLst>
              <a:path w="2476500" h="3357879">
                <a:moveTo>
                  <a:pt x="0" y="3357626"/>
                </a:moveTo>
                <a:lnTo>
                  <a:pt x="2476500" y="3357626"/>
                </a:lnTo>
                <a:lnTo>
                  <a:pt x="2476500" y="0"/>
                </a:lnTo>
                <a:lnTo>
                  <a:pt x="0" y="0"/>
                </a:lnTo>
                <a:lnTo>
                  <a:pt x="0" y="3357626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51563" y="2690064"/>
            <a:ext cx="530860" cy="0"/>
          </a:xfrm>
          <a:custGeom>
            <a:avLst/>
            <a:gdLst/>
            <a:ahLst/>
            <a:cxnLst/>
            <a:rect l="l" t="t" r="r" b="b"/>
            <a:pathLst>
              <a:path w="530860" h="0">
                <a:moveTo>
                  <a:pt x="0" y="0"/>
                </a:moveTo>
                <a:lnTo>
                  <a:pt x="530635" y="0"/>
                </a:lnTo>
              </a:path>
            </a:pathLst>
          </a:custGeom>
          <a:ln w="191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87410" y="2690064"/>
            <a:ext cx="485775" cy="0"/>
          </a:xfrm>
          <a:custGeom>
            <a:avLst/>
            <a:gdLst/>
            <a:ahLst/>
            <a:cxnLst/>
            <a:rect l="l" t="t" r="r" b="b"/>
            <a:pathLst>
              <a:path w="485775" h="0">
                <a:moveTo>
                  <a:pt x="0" y="0"/>
                </a:moveTo>
                <a:lnTo>
                  <a:pt x="485507" y="0"/>
                </a:lnTo>
              </a:path>
            </a:pathLst>
          </a:custGeom>
          <a:ln w="191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98416" y="3812818"/>
            <a:ext cx="530860" cy="0"/>
          </a:xfrm>
          <a:custGeom>
            <a:avLst/>
            <a:gdLst/>
            <a:ahLst/>
            <a:cxnLst/>
            <a:rect l="l" t="t" r="r" b="b"/>
            <a:pathLst>
              <a:path w="530860" h="0">
                <a:moveTo>
                  <a:pt x="0" y="0"/>
                </a:moveTo>
                <a:lnTo>
                  <a:pt x="530604" y="0"/>
                </a:lnTo>
              </a:path>
            </a:pathLst>
          </a:custGeom>
          <a:ln w="191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68380" y="4935573"/>
            <a:ext cx="1003300" cy="0"/>
          </a:xfrm>
          <a:custGeom>
            <a:avLst/>
            <a:gdLst/>
            <a:ahLst/>
            <a:cxnLst/>
            <a:rect l="l" t="t" r="r" b="b"/>
            <a:pathLst>
              <a:path w="1003300" h="0">
                <a:moveTo>
                  <a:pt x="0" y="0"/>
                </a:moveTo>
                <a:lnTo>
                  <a:pt x="1003146" y="0"/>
                </a:lnTo>
              </a:path>
            </a:pathLst>
          </a:custGeom>
          <a:ln w="191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294492" y="2650419"/>
            <a:ext cx="863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5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70791" y="3773927"/>
            <a:ext cx="863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5" i="1">
                <a:latin typeface="Times New Roman"/>
                <a:cs typeface="Times New Roman"/>
              </a:rPr>
              <a:t>i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88545" y="3773927"/>
            <a:ext cx="863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5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06455" y="3773927"/>
            <a:ext cx="863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5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7965" y="4070889"/>
            <a:ext cx="21844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i="1">
                <a:latin typeface="Times New Roman"/>
                <a:cs typeface="Times New Roman"/>
              </a:rPr>
              <a:t>kk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47087" y="4896713"/>
            <a:ext cx="18605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5" i="1">
                <a:latin typeface="Times New Roman"/>
                <a:cs typeface="Times New Roman"/>
              </a:rPr>
              <a:t>ik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68716" y="5193653"/>
            <a:ext cx="18605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5" i="1">
                <a:latin typeface="Times New Roman"/>
                <a:cs typeface="Times New Roman"/>
              </a:rPr>
              <a:t>ik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79476" y="2221692"/>
            <a:ext cx="33401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000" sz="4500" spc="-7" i="1">
                <a:latin typeface="Times New Roman"/>
                <a:cs typeface="Times New Roman"/>
              </a:rPr>
              <a:t>I</a:t>
            </a:r>
            <a:r>
              <a:rPr dirty="0" baseline="-25000" sz="4500" spc="-712" i="1">
                <a:latin typeface="Times New Roman"/>
                <a:cs typeface="Times New Roman"/>
              </a:rPr>
              <a:t> </a:t>
            </a:r>
            <a:r>
              <a:rPr dirty="0" sz="1700" spc="1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43308" y="2787289"/>
            <a:ext cx="140906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973455" algn="l"/>
              </a:tabLst>
            </a:pPr>
            <a:r>
              <a:rPr dirty="0" baseline="14814" sz="4500" spc="82" i="1">
                <a:latin typeface="Times New Roman"/>
                <a:cs typeface="Times New Roman"/>
              </a:rPr>
              <a:t>Z</a:t>
            </a:r>
            <a:r>
              <a:rPr dirty="0" sz="1700" spc="55" i="1">
                <a:latin typeface="Times New Roman"/>
                <a:cs typeface="Times New Roman"/>
              </a:rPr>
              <a:t>kk	</a:t>
            </a:r>
            <a:r>
              <a:rPr dirty="0" baseline="14814" sz="4500" spc="60" i="1">
                <a:latin typeface="Times New Roman"/>
                <a:cs typeface="Times New Roman"/>
              </a:rPr>
              <a:t>Z</a:t>
            </a:r>
            <a:r>
              <a:rPr dirty="0" sz="1700" spc="40" i="1">
                <a:latin typeface="Times New Roman"/>
                <a:cs typeface="Times New Roman"/>
              </a:rPr>
              <a:t>th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15530" y="3812071"/>
            <a:ext cx="236854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-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79476" y="4467202"/>
            <a:ext cx="33401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000" sz="4500" spc="-7" i="1">
                <a:latin typeface="Times New Roman"/>
                <a:cs typeface="Times New Roman"/>
              </a:rPr>
              <a:t>I</a:t>
            </a:r>
            <a:r>
              <a:rPr dirty="0" baseline="-25000" sz="4500" spc="-712" i="1">
                <a:latin typeface="Times New Roman"/>
                <a:cs typeface="Times New Roman"/>
              </a:rPr>
              <a:t> </a:t>
            </a:r>
            <a:r>
              <a:rPr dirty="0" sz="1700" spc="1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43170" y="4934845"/>
            <a:ext cx="236854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-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97238" y="2103830"/>
            <a:ext cx="1685289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986155" algn="l"/>
              </a:tabLst>
            </a:pPr>
            <a:r>
              <a:rPr dirty="0" baseline="-41666" sz="4500" spc="-7">
                <a:latin typeface="Symbol"/>
                <a:cs typeface="Symbol"/>
              </a:rPr>
              <a:t></a:t>
            </a:r>
            <a:r>
              <a:rPr dirty="0" baseline="-41666" sz="4500" spc="525">
                <a:latin typeface="Times New Roman"/>
                <a:cs typeface="Times New Roman"/>
              </a:rPr>
              <a:t> </a:t>
            </a:r>
            <a:r>
              <a:rPr dirty="0" sz="3000" spc="110" i="1">
                <a:latin typeface="Times New Roman"/>
                <a:cs typeface="Times New Roman"/>
              </a:rPr>
              <a:t>V</a:t>
            </a:r>
            <a:r>
              <a:rPr dirty="0" baseline="-24509" sz="2550" spc="165" i="1">
                <a:latin typeface="Times New Roman"/>
                <a:cs typeface="Times New Roman"/>
              </a:rPr>
              <a:t>f	</a:t>
            </a:r>
            <a:r>
              <a:rPr dirty="0" baseline="-41666" sz="4500" spc="-7">
                <a:latin typeface="Symbol"/>
                <a:cs typeface="Symbol"/>
              </a:rPr>
              <a:t></a:t>
            </a:r>
            <a:r>
              <a:rPr dirty="0" baseline="-41666" sz="4500" spc="157">
                <a:latin typeface="Times New Roman"/>
                <a:cs typeface="Times New Roman"/>
              </a:rPr>
              <a:t> </a:t>
            </a:r>
            <a:r>
              <a:rPr dirty="0" sz="3000" spc="110" i="1">
                <a:latin typeface="Times New Roman"/>
                <a:cs typeface="Times New Roman"/>
              </a:rPr>
              <a:t>V</a:t>
            </a:r>
            <a:r>
              <a:rPr dirty="0" baseline="-24509" sz="2550" spc="165" i="1">
                <a:latin typeface="Times New Roman"/>
                <a:cs typeface="Times New Roman"/>
              </a:rPr>
              <a:t>f</a:t>
            </a:r>
            <a:endParaRPr baseline="-24509" sz="25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57472" y="3515140"/>
            <a:ext cx="928369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0370" algn="l"/>
              </a:tabLst>
            </a:pPr>
            <a:r>
              <a:rPr dirty="0" sz="3000" spc="-5" i="1">
                <a:latin typeface="Times New Roman"/>
                <a:cs typeface="Times New Roman"/>
              </a:rPr>
              <a:t>V	</a:t>
            </a:r>
            <a:r>
              <a:rPr dirty="0" sz="3000" spc="-5">
                <a:latin typeface="Symbol"/>
                <a:cs typeface="Symbol"/>
              </a:rPr>
              <a:t></a:t>
            </a:r>
            <a:r>
              <a:rPr dirty="0" sz="3000" spc="-409">
                <a:latin typeface="Times New Roman"/>
                <a:cs typeface="Times New Roman"/>
              </a:rPr>
              <a:t> </a:t>
            </a:r>
            <a:r>
              <a:rPr dirty="0" sz="3000" spc="-5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80487" y="3368949"/>
            <a:ext cx="114808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68300" indent="-330835">
              <a:lnSpc>
                <a:spcPct val="100000"/>
              </a:lnSpc>
              <a:spcBef>
                <a:spcPts val="95"/>
              </a:spcBef>
              <a:buFont typeface="Symbol"/>
              <a:buChar char=""/>
              <a:tabLst>
                <a:tab pos="368935" algn="l"/>
              </a:tabLst>
            </a:pPr>
            <a:r>
              <a:rPr dirty="0" baseline="13888" sz="4500" spc="60" i="1">
                <a:latin typeface="Times New Roman"/>
                <a:cs typeface="Times New Roman"/>
              </a:rPr>
              <a:t>Z</a:t>
            </a:r>
            <a:r>
              <a:rPr dirty="0" sz="1700" spc="40" i="1">
                <a:latin typeface="Times New Roman"/>
                <a:cs typeface="Times New Roman"/>
              </a:rPr>
              <a:t>ik</a:t>
            </a:r>
            <a:r>
              <a:rPr dirty="0" sz="1700" spc="484" i="1">
                <a:latin typeface="Times New Roman"/>
                <a:cs typeface="Times New Roman"/>
              </a:rPr>
              <a:t> </a:t>
            </a:r>
            <a:r>
              <a:rPr dirty="0" baseline="-21296" sz="4500" spc="-7" i="1">
                <a:latin typeface="Times New Roman"/>
                <a:cs typeface="Times New Roman"/>
              </a:rPr>
              <a:t>V</a:t>
            </a:r>
            <a:endParaRPr baseline="-21296" sz="4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26756" y="4393730"/>
            <a:ext cx="130937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35185" sz="4500" spc="-7">
                <a:latin typeface="Symbol"/>
                <a:cs typeface="Symbol"/>
              </a:rPr>
              <a:t></a:t>
            </a:r>
            <a:r>
              <a:rPr dirty="0" baseline="-35185" sz="4500" spc="-7">
                <a:latin typeface="Times New Roman"/>
                <a:cs typeface="Times New Roman"/>
              </a:rPr>
              <a:t> </a:t>
            </a:r>
            <a:r>
              <a:rPr dirty="0" sz="3000" spc="-75" i="1">
                <a:latin typeface="Times New Roman"/>
                <a:cs typeface="Times New Roman"/>
              </a:rPr>
              <a:t>V</a:t>
            </a:r>
            <a:r>
              <a:rPr dirty="0" baseline="-24509" sz="2550" spc="-112" i="1">
                <a:latin typeface="Times New Roman"/>
                <a:cs typeface="Times New Roman"/>
              </a:rPr>
              <a:t>i </a:t>
            </a:r>
            <a:r>
              <a:rPr dirty="0" sz="3000" spc="45">
                <a:latin typeface="Symbol"/>
                <a:cs typeface="Symbol"/>
              </a:rPr>
              <a:t></a:t>
            </a:r>
            <a:r>
              <a:rPr dirty="0" sz="3000" spc="45" i="1">
                <a:latin typeface="Times New Roman"/>
                <a:cs typeface="Times New Roman"/>
              </a:rPr>
              <a:t>V</a:t>
            </a:r>
            <a:r>
              <a:rPr dirty="0" baseline="-24509" sz="2550" spc="67" i="1">
                <a:latin typeface="Times New Roman"/>
                <a:cs typeface="Times New Roman"/>
              </a:rPr>
              <a:t>k</a:t>
            </a:r>
            <a:endParaRPr baseline="-24509" sz="2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819400" y="4419600"/>
            <a:ext cx="3124200" cy="1447800"/>
          </a:xfrm>
          <a:custGeom>
            <a:avLst/>
            <a:gdLst/>
            <a:ahLst/>
            <a:cxnLst/>
            <a:rect l="l" t="t" r="r" b="b"/>
            <a:pathLst>
              <a:path w="3124200" h="1447800">
                <a:moveTo>
                  <a:pt x="0" y="723900"/>
                </a:moveTo>
                <a:lnTo>
                  <a:pt x="5178" y="664529"/>
                </a:lnTo>
                <a:lnTo>
                  <a:pt x="20445" y="606480"/>
                </a:lnTo>
                <a:lnTo>
                  <a:pt x="45399" y="549939"/>
                </a:lnTo>
                <a:lnTo>
                  <a:pt x="79638" y="495092"/>
                </a:lnTo>
                <a:lnTo>
                  <a:pt x="122759" y="442126"/>
                </a:lnTo>
                <a:lnTo>
                  <a:pt x="174361" y="391227"/>
                </a:lnTo>
                <a:lnTo>
                  <a:pt x="234041" y="342581"/>
                </a:lnTo>
                <a:lnTo>
                  <a:pt x="266785" y="319161"/>
                </a:lnTo>
                <a:lnTo>
                  <a:pt x="301398" y="296375"/>
                </a:lnTo>
                <a:lnTo>
                  <a:pt x="337829" y="274245"/>
                </a:lnTo>
                <a:lnTo>
                  <a:pt x="376029" y="252794"/>
                </a:lnTo>
                <a:lnTo>
                  <a:pt x="415947" y="232047"/>
                </a:lnTo>
                <a:lnTo>
                  <a:pt x="457533" y="212026"/>
                </a:lnTo>
                <a:lnTo>
                  <a:pt x="500736" y="192755"/>
                </a:lnTo>
                <a:lnTo>
                  <a:pt x="545507" y="174256"/>
                </a:lnTo>
                <a:lnTo>
                  <a:pt x="591795" y="156554"/>
                </a:lnTo>
                <a:lnTo>
                  <a:pt x="639549" y="139671"/>
                </a:lnTo>
                <a:lnTo>
                  <a:pt x="688720" y="123631"/>
                </a:lnTo>
                <a:lnTo>
                  <a:pt x="739258" y="108457"/>
                </a:lnTo>
                <a:lnTo>
                  <a:pt x="791111" y="94172"/>
                </a:lnTo>
                <a:lnTo>
                  <a:pt x="844230" y="80800"/>
                </a:lnTo>
                <a:lnTo>
                  <a:pt x="898565" y="68364"/>
                </a:lnTo>
                <a:lnTo>
                  <a:pt x="954065" y="56888"/>
                </a:lnTo>
                <a:lnTo>
                  <a:pt x="1010680" y="46393"/>
                </a:lnTo>
                <a:lnTo>
                  <a:pt x="1068360" y="36905"/>
                </a:lnTo>
                <a:lnTo>
                  <a:pt x="1127054" y="28445"/>
                </a:lnTo>
                <a:lnTo>
                  <a:pt x="1186713" y="21038"/>
                </a:lnTo>
                <a:lnTo>
                  <a:pt x="1247286" y="14707"/>
                </a:lnTo>
                <a:lnTo>
                  <a:pt x="1308722" y="9474"/>
                </a:lnTo>
                <a:lnTo>
                  <a:pt x="1370972" y="5364"/>
                </a:lnTo>
                <a:lnTo>
                  <a:pt x="1433985" y="2399"/>
                </a:lnTo>
                <a:lnTo>
                  <a:pt x="1497711" y="603"/>
                </a:lnTo>
                <a:lnTo>
                  <a:pt x="1562100" y="0"/>
                </a:lnTo>
                <a:lnTo>
                  <a:pt x="1626488" y="603"/>
                </a:lnTo>
                <a:lnTo>
                  <a:pt x="1690214" y="2399"/>
                </a:lnTo>
                <a:lnTo>
                  <a:pt x="1753227" y="5364"/>
                </a:lnTo>
                <a:lnTo>
                  <a:pt x="1815477" y="9474"/>
                </a:lnTo>
                <a:lnTo>
                  <a:pt x="1876913" y="14707"/>
                </a:lnTo>
                <a:lnTo>
                  <a:pt x="1937486" y="21038"/>
                </a:lnTo>
                <a:lnTo>
                  <a:pt x="1997145" y="28445"/>
                </a:lnTo>
                <a:lnTo>
                  <a:pt x="2055839" y="36905"/>
                </a:lnTo>
                <a:lnTo>
                  <a:pt x="2113519" y="46393"/>
                </a:lnTo>
                <a:lnTo>
                  <a:pt x="2170134" y="56888"/>
                </a:lnTo>
                <a:lnTo>
                  <a:pt x="2225634" y="68364"/>
                </a:lnTo>
                <a:lnTo>
                  <a:pt x="2279969" y="80800"/>
                </a:lnTo>
                <a:lnTo>
                  <a:pt x="2333088" y="94172"/>
                </a:lnTo>
                <a:lnTo>
                  <a:pt x="2384941" y="108457"/>
                </a:lnTo>
                <a:lnTo>
                  <a:pt x="2435479" y="123631"/>
                </a:lnTo>
                <a:lnTo>
                  <a:pt x="2484650" y="139671"/>
                </a:lnTo>
                <a:lnTo>
                  <a:pt x="2532404" y="156554"/>
                </a:lnTo>
                <a:lnTo>
                  <a:pt x="2578692" y="174256"/>
                </a:lnTo>
                <a:lnTo>
                  <a:pt x="2623463" y="192755"/>
                </a:lnTo>
                <a:lnTo>
                  <a:pt x="2666666" y="212026"/>
                </a:lnTo>
                <a:lnTo>
                  <a:pt x="2708252" y="232047"/>
                </a:lnTo>
                <a:lnTo>
                  <a:pt x="2748170" y="252794"/>
                </a:lnTo>
                <a:lnTo>
                  <a:pt x="2786370" y="274245"/>
                </a:lnTo>
                <a:lnTo>
                  <a:pt x="2822801" y="296375"/>
                </a:lnTo>
                <a:lnTo>
                  <a:pt x="2857414" y="319161"/>
                </a:lnTo>
                <a:lnTo>
                  <a:pt x="2890158" y="342581"/>
                </a:lnTo>
                <a:lnTo>
                  <a:pt x="2920983" y="366611"/>
                </a:lnTo>
                <a:lnTo>
                  <a:pt x="2976674" y="416407"/>
                </a:lnTo>
                <a:lnTo>
                  <a:pt x="3024086" y="468362"/>
                </a:lnTo>
                <a:lnTo>
                  <a:pt x="3062816" y="522292"/>
                </a:lnTo>
                <a:lnTo>
                  <a:pt x="3092463" y="578009"/>
                </a:lnTo>
                <a:lnTo>
                  <a:pt x="3112623" y="635328"/>
                </a:lnTo>
                <a:lnTo>
                  <a:pt x="3122897" y="694061"/>
                </a:lnTo>
                <a:lnTo>
                  <a:pt x="3124200" y="723900"/>
                </a:lnTo>
                <a:lnTo>
                  <a:pt x="3122897" y="753738"/>
                </a:lnTo>
                <a:lnTo>
                  <a:pt x="3119021" y="783270"/>
                </a:lnTo>
                <a:lnTo>
                  <a:pt x="3103754" y="841319"/>
                </a:lnTo>
                <a:lnTo>
                  <a:pt x="3078800" y="897860"/>
                </a:lnTo>
                <a:lnTo>
                  <a:pt x="3044561" y="952707"/>
                </a:lnTo>
                <a:lnTo>
                  <a:pt x="3001440" y="1005673"/>
                </a:lnTo>
                <a:lnTo>
                  <a:pt x="2949838" y="1056572"/>
                </a:lnTo>
                <a:lnTo>
                  <a:pt x="2890158" y="1105218"/>
                </a:lnTo>
                <a:lnTo>
                  <a:pt x="2857414" y="1128638"/>
                </a:lnTo>
                <a:lnTo>
                  <a:pt x="2822801" y="1151424"/>
                </a:lnTo>
                <a:lnTo>
                  <a:pt x="2786370" y="1173554"/>
                </a:lnTo>
                <a:lnTo>
                  <a:pt x="2748170" y="1195005"/>
                </a:lnTo>
                <a:lnTo>
                  <a:pt x="2708252" y="1215752"/>
                </a:lnTo>
                <a:lnTo>
                  <a:pt x="2666666" y="1235773"/>
                </a:lnTo>
                <a:lnTo>
                  <a:pt x="2623463" y="1255044"/>
                </a:lnTo>
                <a:lnTo>
                  <a:pt x="2578692" y="1273543"/>
                </a:lnTo>
                <a:lnTo>
                  <a:pt x="2532404" y="1291245"/>
                </a:lnTo>
                <a:lnTo>
                  <a:pt x="2484650" y="1308128"/>
                </a:lnTo>
                <a:lnTo>
                  <a:pt x="2435479" y="1324168"/>
                </a:lnTo>
                <a:lnTo>
                  <a:pt x="2384941" y="1339342"/>
                </a:lnTo>
                <a:lnTo>
                  <a:pt x="2333088" y="1353627"/>
                </a:lnTo>
                <a:lnTo>
                  <a:pt x="2279969" y="1366999"/>
                </a:lnTo>
                <a:lnTo>
                  <a:pt x="2225634" y="1379435"/>
                </a:lnTo>
                <a:lnTo>
                  <a:pt x="2170134" y="1390911"/>
                </a:lnTo>
                <a:lnTo>
                  <a:pt x="2113519" y="1401406"/>
                </a:lnTo>
                <a:lnTo>
                  <a:pt x="2055839" y="1410894"/>
                </a:lnTo>
                <a:lnTo>
                  <a:pt x="1997145" y="1419354"/>
                </a:lnTo>
                <a:lnTo>
                  <a:pt x="1937486" y="1426761"/>
                </a:lnTo>
                <a:lnTo>
                  <a:pt x="1876913" y="1433092"/>
                </a:lnTo>
                <a:lnTo>
                  <a:pt x="1815477" y="1438325"/>
                </a:lnTo>
                <a:lnTo>
                  <a:pt x="1753227" y="1442435"/>
                </a:lnTo>
                <a:lnTo>
                  <a:pt x="1690214" y="1445400"/>
                </a:lnTo>
                <a:lnTo>
                  <a:pt x="1626488" y="1447196"/>
                </a:lnTo>
                <a:lnTo>
                  <a:pt x="1562100" y="1447800"/>
                </a:lnTo>
                <a:lnTo>
                  <a:pt x="1497711" y="1447196"/>
                </a:lnTo>
                <a:lnTo>
                  <a:pt x="1433985" y="1445400"/>
                </a:lnTo>
                <a:lnTo>
                  <a:pt x="1370972" y="1442435"/>
                </a:lnTo>
                <a:lnTo>
                  <a:pt x="1308722" y="1438325"/>
                </a:lnTo>
                <a:lnTo>
                  <a:pt x="1247286" y="1433092"/>
                </a:lnTo>
                <a:lnTo>
                  <a:pt x="1186713" y="1426761"/>
                </a:lnTo>
                <a:lnTo>
                  <a:pt x="1127054" y="1419354"/>
                </a:lnTo>
                <a:lnTo>
                  <a:pt x="1068360" y="1410894"/>
                </a:lnTo>
                <a:lnTo>
                  <a:pt x="1010680" y="1401406"/>
                </a:lnTo>
                <a:lnTo>
                  <a:pt x="954065" y="1390911"/>
                </a:lnTo>
                <a:lnTo>
                  <a:pt x="898565" y="1379435"/>
                </a:lnTo>
                <a:lnTo>
                  <a:pt x="844230" y="1366999"/>
                </a:lnTo>
                <a:lnTo>
                  <a:pt x="791111" y="1353627"/>
                </a:lnTo>
                <a:lnTo>
                  <a:pt x="739258" y="1339342"/>
                </a:lnTo>
                <a:lnTo>
                  <a:pt x="688720" y="1324168"/>
                </a:lnTo>
                <a:lnTo>
                  <a:pt x="639549" y="1308128"/>
                </a:lnTo>
                <a:lnTo>
                  <a:pt x="591795" y="1291245"/>
                </a:lnTo>
                <a:lnTo>
                  <a:pt x="545507" y="1273543"/>
                </a:lnTo>
                <a:lnTo>
                  <a:pt x="500736" y="1255044"/>
                </a:lnTo>
                <a:lnTo>
                  <a:pt x="457533" y="1235773"/>
                </a:lnTo>
                <a:lnTo>
                  <a:pt x="415947" y="1215752"/>
                </a:lnTo>
                <a:lnTo>
                  <a:pt x="376029" y="1195005"/>
                </a:lnTo>
                <a:lnTo>
                  <a:pt x="337829" y="1173554"/>
                </a:lnTo>
                <a:lnTo>
                  <a:pt x="301398" y="1151424"/>
                </a:lnTo>
                <a:lnTo>
                  <a:pt x="266785" y="1128638"/>
                </a:lnTo>
                <a:lnTo>
                  <a:pt x="234041" y="1105218"/>
                </a:lnTo>
                <a:lnTo>
                  <a:pt x="203216" y="1081188"/>
                </a:lnTo>
                <a:lnTo>
                  <a:pt x="147525" y="1031392"/>
                </a:lnTo>
                <a:lnTo>
                  <a:pt x="100113" y="979437"/>
                </a:lnTo>
                <a:lnTo>
                  <a:pt x="61383" y="925507"/>
                </a:lnTo>
                <a:lnTo>
                  <a:pt x="31736" y="869790"/>
                </a:lnTo>
                <a:lnTo>
                  <a:pt x="11576" y="812471"/>
                </a:lnTo>
                <a:lnTo>
                  <a:pt x="1302" y="753738"/>
                </a:lnTo>
                <a:lnTo>
                  <a:pt x="0" y="7239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07340" y="4754245"/>
            <a:ext cx="235902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Contribuciones 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corriente </a:t>
            </a:r>
            <a:r>
              <a:rPr dirty="0" sz="2400" spc="15">
                <a:solidFill>
                  <a:srgbClr val="000099"/>
                </a:solidFill>
                <a:latin typeface="Arial Rounded MT Bold"/>
                <a:cs typeface="Arial Rounded MT Bold"/>
              </a:rPr>
              <a:t>de 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falla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31140" y="1323975"/>
            <a:ext cx="32054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La solución </a:t>
            </a:r>
            <a:r>
              <a:rPr dirty="0" sz="2400">
                <a:latin typeface="Arial Rounded MT Bold"/>
                <a:cs typeface="Arial Rounded MT Bold"/>
              </a:rPr>
              <a:t>de CC</a:t>
            </a:r>
            <a:r>
              <a:rPr dirty="0" sz="2400" spc="-8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8393" y="2935644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2326" y="3504350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5370" y="4073837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>
                <a:latin typeface="Times New Roman"/>
                <a:cs typeface="Times New Roman"/>
              </a:rPr>
              <a:t>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95245" y="4353228"/>
            <a:ext cx="11620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85318" y="3223315"/>
            <a:ext cx="21844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5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6165" y="3076363"/>
            <a:ext cx="51371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25000" sz="4500" spc="30" i="1">
                <a:latin typeface="Times New Roman"/>
                <a:cs typeface="Times New Roman"/>
              </a:rPr>
              <a:t>V</a:t>
            </a:r>
            <a:r>
              <a:rPr dirty="0" baseline="-25000" sz="4500" spc="-450" i="1">
                <a:latin typeface="Times New Roman"/>
                <a:cs typeface="Times New Roman"/>
              </a:rPr>
              <a:t> </a:t>
            </a:r>
            <a:r>
              <a:rPr dirty="0" sz="1700" spc="30">
                <a:latin typeface="Symbol"/>
                <a:cs typeface="Symbol"/>
              </a:rPr>
              <a:t>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2394" y="2659913"/>
            <a:ext cx="1004569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817880" algn="l"/>
              </a:tabLst>
            </a:pPr>
            <a:r>
              <a:rPr dirty="0" sz="3000" spc="10">
                <a:latin typeface="Symbol"/>
                <a:cs typeface="Symbol"/>
              </a:rPr>
              <a:t></a:t>
            </a:r>
            <a:r>
              <a:rPr dirty="0" sz="3000" spc="-310">
                <a:latin typeface="Times New Roman"/>
                <a:cs typeface="Times New Roman"/>
              </a:rPr>
              <a:t> </a:t>
            </a:r>
            <a:r>
              <a:rPr dirty="0" baseline="-2777" sz="4500" spc="30" i="1">
                <a:latin typeface="Times New Roman"/>
                <a:cs typeface="Times New Roman"/>
              </a:rPr>
              <a:t>V</a:t>
            </a:r>
            <a:r>
              <a:rPr dirty="0" baseline="-2777" sz="4500" spc="-352" i="1">
                <a:latin typeface="Times New Roman"/>
                <a:cs typeface="Times New Roman"/>
              </a:rPr>
              <a:t> </a:t>
            </a:r>
            <a:r>
              <a:rPr dirty="0" baseline="39215" sz="2550" spc="44">
                <a:latin typeface="Symbol"/>
                <a:cs typeface="Symbol"/>
              </a:rPr>
              <a:t></a:t>
            </a:r>
            <a:r>
              <a:rPr dirty="0" baseline="39215" sz="2550" spc="44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80851" y="2682007"/>
            <a:ext cx="123698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baseline="-4629" sz="4500" spc="165">
                <a:latin typeface="Symbol"/>
                <a:cs typeface="Symbol"/>
              </a:rPr>
              <a:t></a:t>
            </a:r>
            <a:r>
              <a:rPr dirty="0" sz="3000" spc="-5">
                <a:latin typeface="Times New Roman"/>
                <a:cs typeface="Times New Roman"/>
              </a:rPr>
              <a:t>0</a:t>
            </a:r>
            <a:r>
              <a:rPr dirty="0" sz="3000" spc="5">
                <a:latin typeface="Times New Roman"/>
                <a:cs typeface="Times New Roman"/>
              </a:rPr>
              <a:t>.</a:t>
            </a:r>
            <a:r>
              <a:rPr dirty="0" sz="3000" spc="-10">
                <a:latin typeface="Times New Roman"/>
                <a:cs typeface="Times New Roman"/>
              </a:rPr>
              <a:t>1</a:t>
            </a:r>
            <a:r>
              <a:rPr dirty="0" sz="3000" spc="-5">
                <a:latin typeface="Times New Roman"/>
                <a:cs typeface="Times New Roman"/>
              </a:rPr>
              <a:t>48</a:t>
            </a:r>
            <a:r>
              <a:rPr dirty="0" sz="3000" spc="15">
                <a:latin typeface="Times New Roman"/>
                <a:cs typeface="Times New Roman"/>
              </a:rPr>
              <a:t>8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794" y="3023843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88089" y="3023843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80851" y="3074834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16520" y="3046686"/>
            <a:ext cx="114490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83615" algn="l"/>
              </a:tabLst>
            </a:pPr>
            <a:r>
              <a:rPr dirty="0" baseline="-3703" sz="4500" spc="15">
                <a:latin typeface="Symbol"/>
                <a:cs typeface="Symbol"/>
              </a:rPr>
              <a:t></a:t>
            </a:r>
            <a:r>
              <a:rPr dirty="0" baseline="-3703" sz="4500" spc="-337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7794" y="3387741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16520" y="3409836"/>
            <a:ext cx="114490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83615" algn="l"/>
              </a:tabLst>
            </a:pPr>
            <a:r>
              <a:rPr dirty="0" baseline="-4629" sz="4500" spc="15">
                <a:latin typeface="Symbol"/>
                <a:cs typeface="Symbol"/>
              </a:rPr>
              <a:t></a:t>
            </a:r>
            <a:r>
              <a:rPr dirty="0" baseline="-4629" sz="4500" spc="-337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2689" y="3530105"/>
            <a:ext cx="1017269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652145" algn="l"/>
              </a:tabLst>
            </a:pPr>
            <a:r>
              <a:rPr dirty="0" baseline="20370" sz="4500" spc="15">
                <a:latin typeface="Symbol"/>
                <a:cs typeface="Symbol"/>
              </a:rPr>
              <a:t></a:t>
            </a:r>
            <a:r>
              <a:rPr dirty="0" baseline="20370" sz="4500" spc="15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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5" i="1">
                <a:latin typeface="Times New Roman"/>
                <a:cs typeface="Times New Roman"/>
              </a:rPr>
              <a:t>j</a:t>
            </a:r>
            <a:r>
              <a:rPr dirty="0" sz="3000" spc="-250" i="1">
                <a:latin typeface="Times New Roman"/>
                <a:cs typeface="Times New Roman"/>
              </a:rPr>
              <a:t> </a:t>
            </a:r>
            <a:r>
              <a:rPr dirty="0" baseline="12962" sz="4500" spc="15">
                <a:latin typeface="Symbol"/>
                <a:cs typeface="Symbol"/>
              </a:rPr>
              <a:t></a:t>
            </a:r>
            <a:endParaRPr baseline="12962" sz="4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2394" y="3750891"/>
            <a:ext cx="1004569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817880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-310">
                <a:latin typeface="Times New Roman"/>
                <a:cs typeface="Times New Roman"/>
              </a:rPr>
              <a:t> </a:t>
            </a:r>
            <a:r>
              <a:rPr dirty="0" baseline="-9259" sz="4500" spc="30" i="1">
                <a:latin typeface="Times New Roman"/>
                <a:cs typeface="Times New Roman"/>
              </a:rPr>
              <a:t>V</a:t>
            </a:r>
            <a:r>
              <a:rPr dirty="0" baseline="-9259" sz="4500" spc="-352" i="1">
                <a:latin typeface="Times New Roman"/>
                <a:cs typeface="Times New Roman"/>
              </a:rPr>
              <a:t> </a:t>
            </a:r>
            <a:r>
              <a:rPr dirty="0" baseline="27777" sz="2550" spc="44">
                <a:latin typeface="Symbol"/>
                <a:cs typeface="Symbol"/>
              </a:rPr>
              <a:t></a:t>
            </a:r>
            <a:r>
              <a:rPr dirty="0" baseline="27777" sz="2550" spc="44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3189" rIns="0" bIns="0" rtlCol="0" vert="horz">
            <a:spAutoFit/>
          </a:bodyPr>
          <a:lstStyle/>
          <a:p>
            <a:pPr marL="1454150">
              <a:lnSpc>
                <a:spcPct val="100000"/>
              </a:lnSpc>
              <a:spcBef>
                <a:spcPts val="969"/>
              </a:spcBef>
              <a:tabLst>
                <a:tab pos="2842895" algn="l"/>
                <a:tab pos="4249420" algn="l"/>
                <a:tab pos="5882640" algn="l"/>
                <a:tab pos="6285865" algn="l"/>
              </a:tabLst>
            </a:pPr>
            <a:r>
              <a:rPr dirty="0"/>
              <a:t>0.0651	0.0864	</a:t>
            </a:r>
            <a:r>
              <a:rPr dirty="0" spc="15"/>
              <a:t>0.0978</a:t>
            </a:r>
            <a:r>
              <a:rPr dirty="0" baseline="-3703" sz="4500" spc="22">
                <a:latin typeface="Symbol"/>
                <a:cs typeface="Symbol"/>
              </a:rPr>
              <a:t></a:t>
            </a:r>
            <a:r>
              <a:rPr dirty="0" baseline="-3703" sz="4500" spc="-330"/>
              <a:t> </a:t>
            </a:r>
            <a:r>
              <a:rPr dirty="0" sz="3000" spc="10">
                <a:latin typeface="Symbol"/>
                <a:cs typeface="Symbol"/>
              </a:rPr>
              <a:t></a:t>
            </a:r>
            <a:r>
              <a:rPr dirty="0" sz="3000" spc="10"/>
              <a:t>	</a:t>
            </a:r>
            <a:r>
              <a:rPr dirty="0" baseline="4629" sz="4500" spc="22"/>
              <a:t>0	</a:t>
            </a:r>
            <a:r>
              <a:rPr dirty="0" sz="3000" spc="10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875"/>
              </a:spcBef>
              <a:tabLst>
                <a:tab pos="1439545" algn="l"/>
                <a:tab pos="2842895" algn="l"/>
                <a:tab pos="4243705" algn="l"/>
              </a:tabLst>
            </a:pPr>
            <a:r>
              <a:rPr dirty="0"/>
              <a:t>0.0651	0.1554	0.0799	0.0967</a:t>
            </a:r>
          </a:p>
          <a:p>
            <a:pPr marL="1442720">
              <a:lnSpc>
                <a:spcPct val="100000"/>
              </a:lnSpc>
              <a:spcBef>
                <a:spcPts val="885"/>
              </a:spcBef>
              <a:tabLst>
                <a:tab pos="2857500" algn="l"/>
                <a:tab pos="4248785" algn="l"/>
                <a:tab pos="5882640" algn="l"/>
                <a:tab pos="6285865" algn="l"/>
              </a:tabLst>
            </a:pPr>
            <a:r>
              <a:rPr dirty="0"/>
              <a:t>0.0798	0.1341	</a:t>
            </a:r>
            <a:r>
              <a:rPr dirty="0" spc="15"/>
              <a:t>0.1058</a:t>
            </a:r>
            <a:r>
              <a:rPr dirty="0" baseline="2777" sz="4500" spc="22">
                <a:latin typeface="Symbol"/>
                <a:cs typeface="Symbol"/>
              </a:rPr>
              <a:t></a:t>
            </a:r>
            <a:r>
              <a:rPr dirty="0" baseline="2777" sz="4500" spc="-330"/>
              <a:t> </a:t>
            </a:r>
            <a:r>
              <a:rPr dirty="0" baseline="6481" sz="4500" spc="15">
                <a:latin typeface="Symbol"/>
                <a:cs typeface="Symbol"/>
              </a:rPr>
              <a:t></a:t>
            </a:r>
            <a:r>
              <a:rPr dirty="0" baseline="6481" sz="4500" spc="15"/>
              <a:t>	</a:t>
            </a:r>
            <a:r>
              <a:rPr dirty="0" baseline="3703" sz="4500" spc="22"/>
              <a:t>0	</a:t>
            </a:r>
            <a:r>
              <a:rPr dirty="0" baseline="6481" sz="4500" spc="15">
                <a:latin typeface="Symbol"/>
                <a:cs typeface="Symbol"/>
              </a:rPr>
              <a:t></a:t>
            </a:r>
            <a:endParaRPr baseline="6481" sz="4500">
              <a:latin typeface="Symbol"/>
              <a:cs typeface="Symbol"/>
            </a:endParaRPr>
          </a:p>
          <a:p>
            <a:pPr marL="1436370">
              <a:lnSpc>
                <a:spcPct val="100000"/>
              </a:lnSpc>
              <a:spcBef>
                <a:spcPts val="880"/>
              </a:spcBef>
              <a:tabLst>
                <a:tab pos="2846070" algn="l"/>
                <a:tab pos="4246245" algn="l"/>
              </a:tabLst>
            </a:pPr>
            <a:r>
              <a:rPr dirty="0"/>
              <a:t>0.0967	0.1058	0.1566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07794" y="4114820"/>
            <a:ext cx="953769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92480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80851" y="4166592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16520" y="4137632"/>
            <a:ext cx="114490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83615" algn="l"/>
              </a:tabLst>
            </a:pPr>
            <a:r>
              <a:rPr dirty="0" baseline="-4629" sz="4500" spc="15">
                <a:latin typeface="Symbol"/>
                <a:cs typeface="Symbol"/>
              </a:rPr>
              <a:t></a:t>
            </a:r>
            <a:r>
              <a:rPr dirty="0" baseline="-4629" sz="4500" spc="-337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94677" y="4362234"/>
            <a:ext cx="38608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80">
                <a:latin typeface="Symbol"/>
                <a:cs typeface="Symbol"/>
              </a:rPr>
              <a:t></a:t>
            </a:r>
            <a:r>
              <a:rPr dirty="0" sz="3000" spc="1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31542" y="4442938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88126" y="4442938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2394" y="4385074"/>
            <a:ext cx="1004569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817880" algn="l"/>
              </a:tabLst>
            </a:pPr>
            <a:r>
              <a:rPr dirty="0" baseline="-12037" sz="4500" spc="-22">
                <a:latin typeface="Symbol"/>
                <a:cs typeface="Symbol"/>
              </a:rPr>
              <a:t></a:t>
            </a:r>
            <a:r>
              <a:rPr dirty="0" sz="3000" spc="-15">
                <a:latin typeface="Symbol"/>
                <a:cs typeface="Symbol"/>
              </a:rPr>
              <a:t></a:t>
            </a:r>
            <a:r>
              <a:rPr dirty="0" sz="3000" spc="-15" i="1">
                <a:latin typeface="Times New Roman"/>
                <a:cs typeface="Times New Roman"/>
              </a:rPr>
              <a:t>V	</a:t>
            </a:r>
            <a:r>
              <a:rPr dirty="0" baseline="-12037" sz="4500" spc="15">
                <a:latin typeface="Symbol"/>
                <a:cs typeface="Symbol"/>
              </a:rPr>
              <a:t></a:t>
            </a:r>
            <a:endParaRPr baseline="-12037" sz="45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55451" y="3706921"/>
            <a:ext cx="1287780" cy="116459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85"/>
              </a:spcBef>
            </a:pPr>
            <a:r>
              <a:rPr dirty="0" baseline="2777" sz="4500" spc="15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0.0864</a:t>
            </a:r>
            <a:endParaRPr sz="3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885"/>
              </a:spcBef>
            </a:pPr>
            <a:r>
              <a:rPr dirty="0" baseline="-12962" sz="4500" spc="22">
                <a:latin typeface="Symbol"/>
                <a:cs typeface="Symbol"/>
              </a:rPr>
              <a:t></a:t>
            </a:r>
            <a:r>
              <a:rPr dirty="0" sz="3000" spc="15">
                <a:latin typeface="Times New Roman"/>
                <a:cs typeface="Times New Roman"/>
              </a:rPr>
              <a:t>0.0978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16520" y="4478719"/>
            <a:ext cx="38862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</a:t>
            </a:r>
            <a:r>
              <a:rPr dirty="0" sz="3000" spc="-305">
                <a:latin typeface="Times New Roman"/>
                <a:cs typeface="Times New Roman"/>
              </a:rPr>
              <a:t> </a:t>
            </a:r>
            <a:r>
              <a:rPr dirty="0" baseline="-4629" sz="4500" spc="15">
                <a:latin typeface="Symbol"/>
                <a:cs typeface="Symbol"/>
              </a:rPr>
              <a:t></a:t>
            </a:r>
            <a:endParaRPr baseline="-4629" sz="45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91343" y="4459686"/>
            <a:ext cx="39560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r>
              <a:rPr dirty="0" sz="1700" spc="365" i="1">
                <a:latin typeface="Times New Roman"/>
                <a:cs typeface="Times New Roman"/>
              </a:rPr>
              <a:t> </a:t>
            </a:r>
            <a:r>
              <a:rPr dirty="0" baseline="-7407" sz="4500" spc="15">
                <a:latin typeface="Symbol"/>
                <a:cs typeface="Symbol"/>
              </a:rPr>
              <a:t></a:t>
            </a:r>
            <a:endParaRPr baseline="-7407" sz="45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7794" y="4530487"/>
            <a:ext cx="17335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>
                <a:latin typeface="Symbol"/>
                <a:cs typeface="Symbol"/>
              </a:rPr>
              <a:t>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92161" y="4482526"/>
            <a:ext cx="39497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r>
              <a:rPr dirty="0" sz="1700" spc="360" i="1">
                <a:latin typeface="Times New Roman"/>
                <a:cs typeface="Times New Roman"/>
              </a:rPr>
              <a:t> </a:t>
            </a:r>
            <a:r>
              <a:rPr dirty="0" baseline="-7407" sz="4500" spc="15">
                <a:latin typeface="Symbol"/>
                <a:cs typeface="Symbol"/>
              </a:rPr>
              <a:t></a:t>
            </a:r>
            <a:endParaRPr baseline="-7407" sz="45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31140" y="1416050"/>
            <a:ext cx="860806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La</a:t>
            </a:r>
            <a:r>
              <a:rPr dirty="0" sz="2400" spc="229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corriente</a:t>
            </a:r>
            <a:r>
              <a:rPr dirty="0" sz="2400" spc="24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de</a:t>
            </a:r>
            <a:r>
              <a:rPr dirty="0" sz="2400" spc="24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falla</a:t>
            </a:r>
            <a:r>
              <a:rPr dirty="0" sz="2400" spc="235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y</a:t>
            </a:r>
            <a:r>
              <a:rPr dirty="0" sz="2400" spc="235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las</a:t>
            </a:r>
            <a:r>
              <a:rPr dirty="0" sz="2400" spc="23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tensiones</a:t>
            </a:r>
            <a:r>
              <a:rPr dirty="0" sz="2400" spc="23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en</a:t>
            </a:r>
            <a:r>
              <a:rPr dirty="0" sz="2400" spc="229">
                <a:latin typeface="Arial Rounded MT Bold"/>
                <a:cs typeface="Arial Rounded MT Bold"/>
              </a:rPr>
              <a:t> </a:t>
            </a:r>
            <a:r>
              <a:rPr dirty="0" sz="2400" spc="-20">
                <a:latin typeface="Arial Rounded MT Bold"/>
                <a:cs typeface="Arial Rounded MT Bold"/>
              </a:rPr>
              <a:t>barras</a:t>
            </a:r>
            <a:r>
              <a:rPr dirty="0" sz="2400" spc="22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durante</a:t>
            </a:r>
            <a:r>
              <a:rPr dirty="0" sz="2400" spc="240">
                <a:latin typeface="Arial Rounded MT Bold"/>
                <a:cs typeface="Arial Rounded MT Bold"/>
              </a:rPr>
              <a:t> </a:t>
            </a:r>
            <a:r>
              <a:rPr dirty="0" sz="2400" spc="5">
                <a:latin typeface="Arial Rounded MT Bold"/>
                <a:cs typeface="Arial Rounded MT Bold"/>
              </a:rPr>
              <a:t>la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10">
                <a:latin typeface="Arial Rounded MT Bold"/>
                <a:cs typeface="Arial Rounded MT Bold"/>
              </a:rPr>
              <a:t>falla: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07429" y="2762502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 h="0">
                <a:moveTo>
                  <a:pt x="0" y="0"/>
                </a:moveTo>
                <a:lnTo>
                  <a:pt x="1279769" y="0"/>
                </a:lnTo>
              </a:path>
            </a:pathLst>
          </a:custGeom>
          <a:ln w="19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13805" y="3866803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 h="0">
                <a:moveTo>
                  <a:pt x="0" y="0"/>
                </a:moveTo>
                <a:lnTo>
                  <a:pt x="1279769" y="0"/>
                </a:lnTo>
              </a:path>
            </a:pathLst>
          </a:custGeom>
          <a:ln w="19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54544" y="4970442"/>
            <a:ext cx="1286510" cy="0"/>
          </a:xfrm>
          <a:custGeom>
            <a:avLst/>
            <a:gdLst/>
            <a:ahLst/>
            <a:cxnLst/>
            <a:rect l="l" t="t" r="r" b="b"/>
            <a:pathLst>
              <a:path w="1286510" h="0">
                <a:moveTo>
                  <a:pt x="0" y="0"/>
                </a:moveTo>
                <a:lnTo>
                  <a:pt x="1285908" y="0"/>
                </a:lnTo>
              </a:path>
            </a:pathLst>
          </a:custGeom>
          <a:ln w="19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40723" y="6074869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 h="0">
                <a:moveTo>
                  <a:pt x="0" y="0"/>
                </a:moveTo>
                <a:lnTo>
                  <a:pt x="1279737" y="0"/>
                </a:lnTo>
              </a:path>
            </a:pathLst>
          </a:custGeom>
          <a:ln w="19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110588" y="3827026"/>
            <a:ext cx="135890" cy="2908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700" spc="15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4417" y="4930664"/>
            <a:ext cx="135890" cy="2908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700" spc="15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27500" y="6035092"/>
            <a:ext cx="135890" cy="2908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700" spc="15">
                <a:latin typeface="Times New Roman"/>
                <a:cs typeface="Times New Roman"/>
              </a:rPr>
              <a:t>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81367" y="2223360"/>
            <a:ext cx="502284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>
                <a:latin typeface="Times New Roman"/>
                <a:cs typeface="Times New Roman"/>
              </a:rPr>
              <a:t>1.0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1326" y="2722472"/>
            <a:ext cx="86995" cy="2908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700" spc="10" i="1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36076" y="2292400"/>
            <a:ext cx="33401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5000" sz="4500" i="1">
                <a:latin typeface="Times New Roman"/>
                <a:cs typeface="Times New Roman"/>
              </a:rPr>
              <a:t>I</a:t>
            </a:r>
            <a:r>
              <a:rPr dirty="0" baseline="-25000" sz="4500" spc="-727" i="1">
                <a:latin typeface="Times New Roman"/>
                <a:cs typeface="Times New Roman"/>
              </a:rPr>
              <a:t> </a:t>
            </a:r>
            <a:r>
              <a:rPr dirty="0" sz="1700" spc="1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0058" y="2761813"/>
            <a:ext cx="119951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150" i="1">
                <a:latin typeface="Times New Roman"/>
                <a:cs typeface="Times New Roman"/>
              </a:rPr>
              <a:t>j</a:t>
            </a:r>
            <a:r>
              <a:rPr dirty="0" sz="3000">
                <a:latin typeface="Times New Roman"/>
                <a:cs typeface="Times New Roman"/>
              </a:rPr>
              <a:t>0.1566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96435" y="3865357"/>
            <a:ext cx="119951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150" i="1">
                <a:latin typeface="Times New Roman"/>
                <a:cs typeface="Times New Roman"/>
              </a:rPr>
              <a:t>j</a:t>
            </a:r>
            <a:r>
              <a:rPr dirty="0" sz="3000">
                <a:latin typeface="Times New Roman"/>
                <a:cs typeface="Times New Roman"/>
              </a:rPr>
              <a:t>0.1566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0227" y="4969784"/>
            <a:ext cx="119888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145" i="1">
                <a:latin typeface="Times New Roman"/>
                <a:cs typeface="Times New Roman"/>
              </a:rPr>
              <a:t>j</a:t>
            </a:r>
            <a:r>
              <a:rPr dirty="0" sz="3000">
                <a:latin typeface="Times New Roman"/>
                <a:cs typeface="Times New Roman"/>
              </a:rPr>
              <a:t>0.1566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23320" y="6073449"/>
            <a:ext cx="119888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145" i="1">
                <a:latin typeface="Times New Roman"/>
                <a:cs typeface="Times New Roman"/>
              </a:rPr>
              <a:t>j</a:t>
            </a:r>
            <a:r>
              <a:rPr dirty="0" sz="3000">
                <a:latin typeface="Times New Roman"/>
                <a:cs typeface="Times New Roman"/>
              </a:rPr>
              <a:t>0.1566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91142" y="2463268"/>
            <a:ext cx="405574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96085" algn="l"/>
                <a:tab pos="3470910" algn="l"/>
              </a:tabLst>
            </a:pPr>
            <a:r>
              <a:rPr dirty="0" sz="3000">
                <a:latin typeface="Symbol"/>
                <a:cs typeface="Symbol"/>
              </a:rPr>
              <a:t>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6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</a:t>
            </a:r>
            <a:r>
              <a:rPr dirty="0" sz="3000" spc="-90">
                <a:latin typeface="Times New Roman"/>
                <a:cs typeface="Times New Roman"/>
              </a:rPr>
              <a:t> </a:t>
            </a:r>
            <a:r>
              <a:rPr dirty="0" sz="3000" spc="150" i="1">
                <a:latin typeface="Times New Roman"/>
                <a:cs typeface="Times New Roman"/>
              </a:rPr>
              <a:t>j</a:t>
            </a:r>
            <a:r>
              <a:rPr dirty="0" sz="3000">
                <a:latin typeface="Times New Roman"/>
                <a:cs typeface="Times New Roman"/>
              </a:rPr>
              <a:t>6.386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>
                <a:latin typeface="Times New Roman"/>
                <a:cs typeface="Times New Roman"/>
              </a:rPr>
              <a:t>p.u.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88421" y="3567726"/>
            <a:ext cx="505206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53390" algn="l"/>
                <a:tab pos="1623695" algn="l"/>
                <a:tab pos="4441825" algn="l"/>
              </a:tabLst>
            </a:pP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8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1.0</a:t>
            </a:r>
            <a:r>
              <a:rPr dirty="0" sz="3000" spc="-29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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baseline="35185" sz="4500" spc="30" i="1">
                <a:latin typeface="Times New Roman"/>
                <a:cs typeface="Times New Roman"/>
              </a:rPr>
              <a:t>j</a:t>
            </a:r>
            <a:r>
              <a:rPr dirty="0" baseline="35185" sz="4500" spc="30">
                <a:latin typeface="Times New Roman"/>
                <a:cs typeface="Times New Roman"/>
              </a:rPr>
              <a:t>0.0978</a:t>
            </a:r>
            <a:r>
              <a:rPr dirty="0" baseline="35185" sz="4500" spc="172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10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0.3755	p.u.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88421" y="4671366"/>
            <a:ext cx="509905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94030" algn="l"/>
                <a:tab pos="1661160" algn="l"/>
                <a:tab pos="4488815" algn="l"/>
              </a:tabLst>
            </a:pP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8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1.0</a:t>
            </a:r>
            <a:r>
              <a:rPr dirty="0" sz="3000" spc="-29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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baseline="35185" sz="4500" spc="30" i="1">
                <a:latin typeface="Times New Roman"/>
                <a:cs typeface="Times New Roman"/>
              </a:rPr>
              <a:t>j</a:t>
            </a:r>
            <a:r>
              <a:rPr dirty="0" baseline="35185" sz="4500" spc="30">
                <a:latin typeface="Times New Roman"/>
                <a:cs typeface="Times New Roman"/>
              </a:rPr>
              <a:t>0.0967</a:t>
            </a:r>
            <a:r>
              <a:rPr dirty="0" baseline="35185" sz="4500" spc="27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100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0.3825	p.u.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88421" y="5775793"/>
            <a:ext cx="508444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80695" algn="l"/>
                <a:tab pos="1650364" algn="l"/>
                <a:tab pos="4474210" algn="l"/>
              </a:tabLst>
            </a:pPr>
            <a:r>
              <a:rPr dirty="0" sz="3000" i="1">
                <a:latin typeface="Times New Roman"/>
                <a:cs typeface="Times New Roman"/>
              </a:rPr>
              <a:t>V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8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1.0</a:t>
            </a:r>
            <a:r>
              <a:rPr dirty="0" sz="3000" spc="-29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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baseline="35185" sz="4500" spc="30" i="1">
                <a:latin typeface="Times New Roman"/>
                <a:cs typeface="Times New Roman"/>
              </a:rPr>
              <a:t>j</a:t>
            </a:r>
            <a:r>
              <a:rPr dirty="0" baseline="35185" sz="4500" spc="30">
                <a:latin typeface="Times New Roman"/>
                <a:cs typeface="Times New Roman"/>
              </a:rPr>
              <a:t>0.1058</a:t>
            </a:r>
            <a:r>
              <a:rPr dirty="0" baseline="35185" sz="4500" spc="172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10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0.3244	p.u.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751455" y="2717898"/>
            <a:ext cx="989330" cy="0"/>
          </a:xfrm>
          <a:custGeom>
            <a:avLst/>
            <a:gdLst/>
            <a:ahLst/>
            <a:cxnLst/>
            <a:rect l="l" t="t" r="r" b="b"/>
            <a:pathLst>
              <a:path w="989330" h="0">
                <a:moveTo>
                  <a:pt x="0" y="0"/>
                </a:moveTo>
                <a:lnTo>
                  <a:pt x="988771" y="0"/>
                </a:lnTo>
              </a:path>
            </a:pathLst>
          </a:custGeom>
          <a:ln w="18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45285" y="2717898"/>
            <a:ext cx="2446020" cy="0"/>
          </a:xfrm>
          <a:custGeom>
            <a:avLst/>
            <a:gdLst/>
            <a:ahLst/>
            <a:cxnLst/>
            <a:rect l="l" t="t" r="r" b="b"/>
            <a:pathLst>
              <a:path w="2446020" h="0">
                <a:moveTo>
                  <a:pt x="0" y="0"/>
                </a:moveTo>
                <a:lnTo>
                  <a:pt x="2445811" y="0"/>
                </a:lnTo>
              </a:path>
            </a:pathLst>
          </a:custGeom>
          <a:ln w="18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095757" y="2678753"/>
            <a:ext cx="24574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10">
                <a:latin typeface="Times New Roman"/>
                <a:cs typeface="Times New Roman"/>
              </a:rPr>
              <a:t>13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5606" y="2248726"/>
            <a:ext cx="33655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000" sz="4500" spc="30" i="1">
                <a:latin typeface="Times New Roman"/>
                <a:cs typeface="Times New Roman"/>
              </a:rPr>
              <a:t>I</a:t>
            </a:r>
            <a:r>
              <a:rPr dirty="0" baseline="-25000" sz="4500" spc="-757" i="1">
                <a:latin typeface="Times New Roman"/>
                <a:cs typeface="Times New Roman"/>
              </a:rPr>
              <a:t> </a:t>
            </a:r>
            <a:r>
              <a:rPr dirty="0" sz="1700" spc="3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1986" y="2716957"/>
            <a:ext cx="82169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45" i="1">
                <a:latin typeface="Times New Roman"/>
                <a:cs typeface="Times New Roman"/>
              </a:rPr>
              <a:t>j</a:t>
            </a:r>
            <a:r>
              <a:rPr dirty="0" sz="3000" spc="-5">
                <a:latin typeface="Times New Roman"/>
                <a:cs typeface="Times New Roman"/>
              </a:rPr>
              <a:t>0</a:t>
            </a:r>
            <a:r>
              <a:rPr dirty="0" sz="3000" spc="-5">
                <a:latin typeface="Times New Roman"/>
                <a:cs typeface="Times New Roman"/>
              </a:rPr>
              <a:t>.</a:t>
            </a:r>
            <a:r>
              <a:rPr dirty="0" sz="3000" spc="-5">
                <a:latin typeface="Times New Roman"/>
                <a:cs typeface="Times New Roman"/>
              </a:rPr>
              <a:t>2</a:t>
            </a:r>
            <a:r>
              <a:rPr dirty="0" sz="3000" spc="35">
                <a:latin typeface="Times New Roman"/>
                <a:cs typeface="Times New Roman"/>
              </a:rPr>
              <a:t>5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05096" y="2716957"/>
            <a:ext cx="820419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35" i="1">
                <a:latin typeface="Times New Roman"/>
                <a:cs typeface="Times New Roman"/>
              </a:rPr>
              <a:t>j</a:t>
            </a:r>
            <a:r>
              <a:rPr dirty="0" sz="3000" spc="-5">
                <a:latin typeface="Times New Roman"/>
                <a:cs typeface="Times New Roman"/>
              </a:rPr>
              <a:t>0</a:t>
            </a:r>
            <a:r>
              <a:rPr dirty="0" sz="3000" spc="-5">
                <a:latin typeface="Times New Roman"/>
                <a:cs typeface="Times New Roman"/>
              </a:rPr>
              <a:t>.</a:t>
            </a:r>
            <a:r>
              <a:rPr dirty="0" sz="3000" spc="-5">
                <a:latin typeface="Times New Roman"/>
                <a:cs typeface="Times New Roman"/>
              </a:rPr>
              <a:t>2</a:t>
            </a:r>
            <a:r>
              <a:rPr dirty="0" sz="3000" spc="35">
                <a:latin typeface="Times New Roman"/>
                <a:cs typeface="Times New Roman"/>
              </a:rPr>
              <a:t>5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9955" y="2175066"/>
            <a:ext cx="132461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5185" sz="4500" spc="60">
                <a:latin typeface="Symbol"/>
                <a:cs typeface="Symbol"/>
              </a:rPr>
              <a:t></a:t>
            </a:r>
            <a:r>
              <a:rPr dirty="0" baseline="-35185" sz="4500" spc="60">
                <a:latin typeface="Times New Roman"/>
                <a:cs typeface="Times New Roman"/>
              </a:rPr>
              <a:t> </a:t>
            </a:r>
            <a:r>
              <a:rPr dirty="0" sz="3000" spc="-130" i="1">
                <a:latin typeface="Times New Roman"/>
                <a:cs typeface="Times New Roman"/>
              </a:rPr>
              <a:t>V</a:t>
            </a:r>
            <a:r>
              <a:rPr dirty="0" baseline="-26143" sz="2550" spc="-195">
                <a:latin typeface="Times New Roman"/>
                <a:cs typeface="Times New Roman"/>
              </a:rPr>
              <a:t>1</a:t>
            </a:r>
            <a:r>
              <a:rPr dirty="0" baseline="-26143" sz="2550" spc="-37">
                <a:latin typeface="Times New Roman"/>
                <a:cs typeface="Times New Roman"/>
              </a:rPr>
              <a:t> </a:t>
            </a:r>
            <a:r>
              <a:rPr dirty="0" sz="3000" spc="35">
                <a:latin typeface="Symbol"/>
                <a:cs typeface="Symbol"/>
              </a:rPr>
              <a:t></a:t>
            </a:r>
            <a:r>
              <a:rPr dirty="0" sz="3000" spc="35" i="1">
                <a:latin typeface="Times New Roman"/>
                <a:cs typeface="Times New Roman"/>
              </a:rPr>
              <a:t>V</a:t>
            </a:r>
            <a:r>
              <a:rPr dirty="0" baseline="-26143" sz="2550" spc="52">
                <a:latin typeface="Times New Roman"/>
                <a:cs typeface="Times New Roman"/>
              </a:rPr>
              <a:t>3</a:t>
            </a:r>
            <a:endParaRPr baseline="-26143"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03377" y="2419337"/>
            <a:ext cx="546481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852670" algn="l"/>
              </a:tabLst>
            </a:pPr>
            <a:r>
              <a:rPr dirty="0" sz="3000" spc="40">
                <a:latin typeface="Symbol"/>
                <a:cs typeface="Symbol"/>
              </a:rPr>
              <a:t></a:t>
            </a:r>
            <a:r>
              <a:rPr dirty="0" sz="3000" spc="100">
                <a:latin typeface="Times New Roman"/>
                <a:cs typeface="Times New Roman"/>
              </a:rPr>
              <a:t> </a:t>
            </a:r>
            <a:r>
              <a:rPr dirty="0" baseline="35185" sz="4500">
                <a:latin typeface="Times New Roman"/>
                <a:cs typeface="Times New Roman"/>
              </a:rPr>
              <a:t>0.3755</a:t>
            </a:r>
            <a:r>
              <a:rPr dirty="0" baseline="35185" sz="4500" spc="-532">
                <a:latin typeface="Times New Roman"/>
                <a:cs typeface="Times New Roman"/>
              </a:rPr>
              <a:t> </a:t>
            </a:r>
            <a:r>
              <a:rPr dirty="0" baseline="35185" sz="4500" spc="60">
                <a:latin typeface="Symbol"/>
                <a:cs typeface="Symbol"/>
              </a:rPr>
              <a:t></a:t>
            </a:r>
            <a:r>
              <a:rPr dirty="0" baseline="35185" sz="4500" spc="-502">
                <a:latin typeface="Times New Roman"/>
                <a:cs typeface="Times New Roman"/>
              </a:rPr>
              <a:t> </a:t>
            </a:r>
            <a:r>
              <a:rPr dirty="0" baseline="35185" sz="4500">
                <a:latin typeface="Times New Roman"/>
                <a:cs typeface="Times New Roman"/>
              </a:rPr>
              <a:t>0.3244</a:t>
            </a:r>
            <a:r>
              <a:rPr dirty="0" baseline="35185" sz="4500" spc="187">
                <a:latin typeface="Times New Roman"/>
                <a:cs typeface="Times New Roman"/>
              </a:rPr>
              <a:t> </a:t>
            </a:r>
            <a:r>
              <a:rPr dirty="0" sz="3000" spc="40">
                <a:latin typeface="Symbol"/>
                <a:cs typeface="Symbol"/>
              </a:rPr>
              <a:t></a:t>
            </a:r>
            <a:r>
              <a:rPr dirty="0" sz="3000" spc="-95">
                <a:latin typeface="Times New Roman"/>
                <a:cs typeface="Times New Roman"/>
              </a:rPr>
              <a:t> </a:t>
            </a:r>
            <a:r>
              <a:rPr dirty="0" sz="3000" spc="40">
                <a:latin typeface="Symbol"/>
                <a:cs typeface="Symbol"/>
              </a:rPr>
              <a:t></a:t>
            </a:r>
            <a:r>
              <a:rPr dirty="0" sz="3000" spc="-120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j</a:t>
            </a:r>
            <a:r>
              <a:rPr dirty="0" sz="3000" spc="20">
                <a:latin typeface="Times New Roman"/>
                <a:cs typeface="Times New Roman"/>
              </a:rPr>
              <a:t>0.2044	</a:t>
            </a:r>
            <a:r>
              <a:rPr dirty="0" sz="3000">
                <a:latin typeface="Times New Roman"/>
                <a:cs typeface="Times New Roman"/>
              </a:rPr>
              <a:t>p.u.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34271" y="4380549"/>
            <a:ext cx="1823720" cy="0"/>
          </a:xfrm>
          <a:custGeom>
            <a:avLst/>
            <a:gdLst/>
            <a:ahLst/>
            <a:cxnLst/>
            <a:rect l="l" t="t" r="r" b="b"/>
            <a:pathLst>
              <a:path w="1823720" h="0">
                <a:moveTo>
                  <a:pt x="0" y="0"/>
                </a:moveTo>
                <a:lnTo>
                  <a:pt x="1823592" y="0"/>
                </a:lnTo>
              </a:path>
            </a:pathLst>
          </a:custGeom>
          <a:ln w="180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149516" y="4071902"/>
            <a:ext cx="9144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2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0430" y="4340665"/>
            <a:ext cx="11239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30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0203" y="3668647"/>
            <a:ext cx="416559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25000" sz="4500" spc="112" i="1">
                <a:latin typeface="Times New Roman"/>
                <a:cs typeface="Times New Roman"/>
              </a:rPr>
              <a:t>E</a:t>
            </a:r>
            <a:r>
              <a:rPr dirty="0" sz="1700" spc="7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0403" y="4082284"/>
            <a:ext cx="15430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82759" y="4379576"/>
            <a:ext cx="62611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000" spc="140" i="1">
                <a:latin typeface="Times New Roman"/>
                <a:cs typeface="Times New Roman"/>
              </a:rPr>
              <a:t>j</a:t>
            </a:r>
            <a:r>
              <a:rPr dirty="0" sz="3000" spc="-20">
                <a:latin typeface="Times New Roman"/>
                <a:cs typeface="Times New Roman"/>
              </a:rPr>
              <a:t>0</a:t>
            </a:r>
            <a:r>
              <a:rPr dirty="0" sz="3000" spc="-10">
                <a:latin typeface="Times New Roman"/>
                <a:cs typeface="Times New Roman"/>
              </a:rPr>
              <a:t>.</a:t>
            </a:r>
            <a:r>
              <a:rPr dirty="0" sz="3000" spc="20">
                <a:latin typeface="Times New Roman"/>
                <a:cs typeface="Times New Roman"/>
              </a:rPr>
              <a:t>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42942" y="3842816"/>
            <a:ext cx="2825115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73455" algn="l"/>
              </a:tabLst>
            </a:pPr>
            <a:r>
              <a:rPr dirty="0" sz="3000" spc="114">
                <a:latin typeface="Symbol"/>
                <a:cs typeface="Symbol"/>
              </a:rPr>
              <a:t></a:t>
            </a:r>
            <a:r>
              <a:rPr dirty="0" sz="3000" spc="114" i="1">
                <a:latin typeface="Times New Roman"/>
                <a:cs typeface="Times New Roman"/>
              </a:rPr>
              <a:t>V	</a:t>
            </a:r>
            <a:r>
              <a:rPr dirty="0" sz="3000" spc="-5">
                <a:latin typeface="Times New Roman"/>
                <a:cs typeface="Times New Roman"/>
              </a:rPr>
              <a:t>1.0</a:t>
            </a:r>
            <a:r>
              <a:rPr dirty="0" sz="3000" spc="-350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</a:t>
            </a:r>
            <a:r>
              <a:rPr dirty="0" sz="3000" spc="-365">
                <a:latin typeface="Times New Roman"/>
                <a:cs typeface="Times New Roman"/>
              </a:rPr>
              <a:t> </a:t>
            </a:r>
            <a:r>
              <a:rPr dirty="0" sz="3000" spc="-15">
                <a:latin typeface="Times New Roman"/>
                <a:cs typeface="Times New Roman"/>
              </a:rPr>
              <a:t>0.3755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33550" y="3936641"/>
            <a:ext cx="1750060" cy="9245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ts val="3545"/>
              </a:lnSpc>
              <a:spcBef>
                <a:spcPts val="90"/>
              </a:spcBef>
              <a:tabLst>
                <a:tab pos="565785" algn="l"/>
                <a:tab pos="1214755" algn="l"/>
                <a:tab pos="1461135" algn="l"/>
              </a:tabLst>
            </a:pPr>
            <a:r>
              <a:rPr dirty="0" baseline="-21296" sz="4500" spc="30">
                <a:latin typeface="Symbol"/>
                <a:cs typeface="Symbol"/>
              </a:rPr>
              <a:t></a:t>
            </a:r>
            <a:r>
              <a:rPr dirty="0" u="heavy" sz="3000" spc="2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dirty="0" u="heavy" sz="1700" spc="3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	</a:t>
            </a:r>
            <a:r>
              <a:rPr dirty="0" u="heavy" sz="17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sz="1700" spc="30">
                <a:latin typeface="Times New Roman"/>
                <a:cs typeface="Times New Roman"/>
              </a:rPr>
              <a:t>	</a:t>
            </a:r>
            <a:r>
              <a:rPr dirty="0" baseline="-21296" sz="4500" spc="30">
                <a:latin typeface="Symbol"/>
                <a:cs typeface="Symbol"/>
              </a:rPr>
              <a:t></a:t>
            </a:r>
            <a:endParaRPr baseline="-21296" sz="4500">
              <a:latin typeface="Symbol"/>
              <a:cs typeface="Symbol"/>
            </a:endParaRPr>
          </a:p>
          <a:p>
            <a:pPr algn="ctr" marL="86995">
              <a:lnSpc>
                <a:spcPts val="3545"/>
              </a:lnSpc>
            </a:pPr>
            <a:r>
              <a:rPr dirty="0" sz="3000" spc="30" i="1">
                <a:latin typeface="Times New Roman"/>
                <a:cs typeface="Times New Roman"/>
              </a:rPr>
              <a:t>j</a:t>
            </a:r>
            <a:r>
              <a:rPr dirty="0" sz="3000" spc="30">
                <a:latin typeface="Times New Roman"/>
                <a:cs typeface="Times New Roman"/>
              </a:rPr>
              <a:t>0.3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45549" y="4082284"/>
            <a:ext cx="2552700" cy="481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971039" algn="l"/>
              </a:tabLst>
            </a:pPr>
            <a:r>
              <a:rPr dirty="0" sz="3000" spc="20">
                <a:latin typeface="Symbol"/>
                <a:cs typeface="Symbol"/>
              </a:rPr>
              <a:t></a:t>
            </a:r>
            <a:r>
              <a:rPr dirty="0" sz="3000" spc="-100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</a:t>
            </a:r>
            <a:r>
              <a:rPr dirty="0" sz="3000" spc="-145">
                <a:latin typeface="Times New Roman"/>
                <a:cs typeface="Times New Roman"/>
              </a:rPr>
              <a:t> </a:t>
            </a:r>
            <a:r>
              <a:rPr dirty="0" sz="3000" spc="185" i="1">
                <a:latin typeface="Times New Roman"/>
                <a:cs typeface="Times New Roman"/>
              </a:rPr>
              <a:t>j</a:t>
            </a:r>
            <a:r>
              <a:rPr dirty="0" sz="3000" spc="-20">
                <a:latin typeface="Times New Roman"/>
                <a:cs typeface="Times New Roman"/>
              </a:rPr>
              <a:t>2</a:t>
            </a:r>
            <a:r>
              <a:rPr dirty="0" sz="3000" spc="-10">
                <a:latin typeface="Times New Roman"/>
                <a:cs typeface="Times New Roman"/>
              </a:rPr>
              <a:t>.</a:t>
            </a:r>
            <a:r>
              <a:rPr dirty="0" sz="3000" spc="-20">
                <a:latin typeface="Times New Roman"/>
                <a:cs typeface="Times New Roman"/>
              </a:rPr>
              <a:t>081</a:t>
            </a:r>
            <a:r>
              <a:rPr dirty="0" sz="3000" spc="20">
                <a:latin typeface="Times New Roman"/>
                <a:cs typeface="Times New Roman"/>
              </a:rPr>
              <a:t>7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-20">
                <a:latin typeface="Times New Roman"/>
                <a:cs typeface="Times New Roman"/>
              </a:rPr>
              <a:t>p</a:t>
            </a:r>
            <a:r>
              <a:rPr dirty="0" sz="3000" spc="-10">
                <a:latin typeface="Times New Roman"/>
                <a:cs typeface="Times New Roman"/>
              </a:rPr>
              <a:t>.</a:t>
            </a:r>
            <a:r>
              <a:rPr dirty="0" sz="3000" spc="-20">
                <a:latin typeface="Times New Roman"/>
                <a:cs typeface="Times New Roman"/>
              </a:rPr>
              <a:t>u</a:t>
            </a:r>
            <a:r>
              <a:rPr dirty="0" sz="3000" spc="10">
                <a:latin typeface="Times New Roman"/>
                <a:cs typeface="Times New Roman"/>
              </a:rPr>
              <a:t>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1140" y="1323975"/>
            <a:ext cx="47732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Algunas contribuciones </a:t>
            </a:r>
            <a:r>
              <a:rPr dirty="0" sz="2400">
                <a:latin typeface="Arial Rounded MT Bold"/>
                <a:cs typeface="Arial Rounded MT Bold"/>
              </a:rPr>
              <a:t>de</a:t>
            </a:r>
            <a:r>
              <a:rPr dirty="0" sz="2400" spc="40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falla: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0"/>
            <a:ext cx="608203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Cálculo de </a:t>
            </a:r>
            <a:r>
              <a:rPr dirty="0" spc="-10"/>
              <a:t>fallas </a:t>
            </a:r>
            <a:r>
              <a:rPr dirty="0"/>
              <a:t>usando</a:t>
            </a:r>
            <a:r>
              <a:rPr dirty="0" spc="-110"/>
              <a:t> </a:t>
            </a:r>
            <a:r>
              <a:rPr dirty="0" spc="-5"/>
              <a:t>matriz  impedancia de barra</a:t>
            </a:r>
            <a:r>
              <a:rPr dirty="0" spc="-65"/>
              <a:t> </a:t>
            </a:r>
            <a:r>
              <a:rPr dirty="0"/>
              <a:t>(Z</a:t>
            </a:r>
            <a:r>
              <a:rPr dirty="0" sz="2000"/>
              <a:t>barra</a:t>
            </a:r>
            <a:r>
              <a:rPr dirty="0"/>
              <a:t>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31140" y="1171257"/>
            <a:ext cx="15005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5">
                <a:latin typeface="Arial Rounded MT Bold"/>
                <a:cs typeface="Arial Rounded MT Bold"/>
              </a:rPr>
              <a:t>Sobre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Vf</a:t>
            </a:r>
            <a:r>
              <a:rPr dirty="0" sz="2400" spc="16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67000" y="1447863"/>
            <a:ext cx="2548255" cy="1256030"/>
          </a:xfrm>
          <a:custGeom>
            <a:avLst/>
            <a:gdLst/>
            <a:ahLst/>
            <a:cxnLst/>
            <a:rect l="l" t="t" r="r" b="b"/>
            <a:pathLst>
              <a:path w="2548254" h="1256030">
                <a:moveTo>
                  <a:pt x="0" y="1255712"/>
                </a:moveTo>
                <a:lnTo>
                  <a:pt x="2548001" y="1255712"/>
                </a:lnTo>
                <a:lnTo>
                  <a:pt x="2548001" y="0"/>
                </a:lnTo>
                <a:lnTo>
                  <a:pt x="0" y="0"/>
                </a:lnTo>
                <a:lnTo>
                  <a:pt x="0" y="1255712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50487" y="2076118"/>
            <a:ext cx="590550" cy="0"/>
          </a:xfrm>
          <a:custGeom>
            <a:avLst/>
            <a:gdLst/>
            <a:ahLst/>
            <a:cxnLst/>
            <a:rect l="l" t="t" r="r" b="b"/>
            <a:pathLst>
              <a:path w="590550" h="0">
                <a:moveTo>
                  <a:pt x="0" y="0"/>
                </a:moveTo>
                <a:lnTo>
                  <a:pt x="590379" y="0"/>
                </a:lnTo>
              </a:path>
            </a:pathLst>
          </a:custGeom>
          <a:ln w="207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86808" y="2076118"/>
            <a:ext cx="534670" cy="0"/>
          </a:xfrm>
          <a:custGeom>
            <a:avLst/>
            <a:gdLst/>
            <a:ahLst/>
            <a:cxnLst/>
            <a:rect l="l" t="t" r="r" b="b"/>
            <a:pathLst>
              <a:path w="534670" h="0">
                <a:moveTo>
                  <a:pt x="0" y="0"/>
                </a:moveTo>
                <a:lnTo>
                  <a:pt x="534103" y="0"/>
                </a:lnTo>
              </a:path>
            </a:pathLst>
          </a:custGeom>
          <a:ln w="207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951694" y="2034237"/>
            <a:ext cx="81280" cy="316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900" spc="5" i="1">
                <a:latin typeface="Times New Roman"/>
                <a:cs typeface="Times New Roman"/>
              </a:rPr>
              <a:t>f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8022" y="1561439"/>
            <a:ext cx="348615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24410" sz="4950" spc="22" i="1">
                <a:latin typeface="Times New Roman"/>
                <a:cs typeface="Times New Roman"/>
              </a:rPr>
              <a:t>I</a:t>
            </a:r>
            <a:r>
              <a:rPr dirty="0" baseline="-24410" sz="4950" spc="-810" i="1">
                <a:latin typeface="Times New Roman"/>
                <a:cs typeface="Times New Roman"/>
              </a:rPr>
              <a:t> </a:t>
            </a:r>
            <a:r>
              <a:rPr dirty="0" sz="1900" spc="10">
                <a:latin typeface="Times New Roman"/>
                <a:cs typeface="Times New Roman"/>
              </a:rPr>
              <a:t>"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7835" y="2183942"/>
            <a:ext cx="1538605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061720" algn="l"/>
              </a:tabLst>
            </a:pPr>
            <a:r>
              <a:rPr dirty="0" baseline="14309" sz="4950" spc="89" i="1">
                <a:latin typeface="Times New Roman"/>
                <a:cs typeface="Times New Roman"/>
              </a:rPr>
              <a:t>Z</a:t>
            </a:r>
            <a:r>
              <a:rPr dirty="0" sz="1900" spc="60">
                <a:latin typeface="Times New Roman"/>
                <a:cs typeface="Times New Roman"/>
              </a:rPr>
              <a:t>44	</a:t>
            </a:r>
            <a:r>
              <a:rPr dirty="0" baseline="14309" sz="4950" spc="60" i="1">
                <a:latin typeface="Times New Roman"/>
                <a:cs typeface="Times New Roman"/>
              </a:rPr>
              <a:t>Z</a:t>
            </a:r>
            <a:r>
              <a:rPr dirty="0" sz="1900" spc="40" i="1">
                <a:latin typeface="Times New Roman"/>
                <a:cs typeface="Times New Roman"/>
              </a:rPr>
              <a:t>th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78138" y="1431482"/>
            <a:ext cx="1838960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dirty="0" baseline="-42087" sz="4950" spc="30">
                <a:latin typeface="Symbol"/>
                <a:cs typeface="Symbol"/>
              </a:rPr>
              <a:t></a:t>
            </a:r>
            <a:r>
              <a:rPr dirty="0" baseline="-42087" sz="4950" spc="569">
                <a:latin typeface="Times New Roman"/>
                <a:cs typeface="Times New Roman"/>
              </a:rPr>
              <a:t> </a:t>
            </a:r>
            <a:r>
              <a:rPr dirty="0" sz="3300" spc="125" i="1">
                <a:latin typeface="Times New Roman"/>
                <a:cs typeface="Times New Roman"/>
              </a:rPr>
              <a:t>V</a:t>
            </a:r>
            <a:r>
              <a:rPr dirty="0" baseline="-24853" sz="2850" spc="187" i="1">
                <a:latin typeface="Times New Roman"/>
                <a:cs typeface="Times New Roman"/>
              </a:rPr>
              <a:t>f	</a:t>
            </a:r>
            <a:r>
              <a:rPr dirty="0" baseline="-42087" sz="4950" spc="30">
                <a:latin typeface="Symbol"/>
                <a:cs typeface="Symbol"/>
              </a:rPr>
              <a:t></a:t>
            </a:r>
            <a:r>
              <a:rPr dirty="0" baseline="-42087" sz="4950" spc="127">
                <a:latin typeface="Times New Roman"/>
                <a:cs typeface="Times New Roman"/>
              </a:rPr>
              <a:t> </a:t>
            </a:r>
            <a:r>
              <a:rPr dirty="0" sz="3300" spc="125" i="1">
                <a:latin typeface="Times New Roman"/>
                <a:cs typeface="Times New Roman"/>
              </a:rPr>
              <a:t>V</a:t>
            </a:r>
            <a:r>
              <a:rPr dirty="0" baseline="-24853" sz="2850" spc="187" i="1">
                <a:latin typeface="Times New Roman"/>
                <a:cs typeface="Times New Roman"/>
              </a:rPr>
              <a:t>f</a:t>
            </a:r>
            <a:endParaRPr baseline="-24853" sz="2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140" y="3077209"/>
            <a:ext cx="860361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6740" algn="l"/>
                <a:tab pos="1038860" algn="l"/>
                <a:tab pos="2176780" algn="l"/>
                <a:tab pos="3536315" algn="l"/>
                <a:tab pos="5200650" algn="l"/>
                <a:tab pos="6150610" algn="l"/>
                <a:tab pos="7776845" algn="l"/>
                <a:tab pos="8328025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n	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>
                <a:latin typeface="Arial Rounded MT Bold"/>
                <a:cs typeface="Arial Rounded MT Bold"/>
              </a:rPr>
              <a:t>a	</a:t>
            </a:r>
            <a:r>
              <a:rPr dirty="0" sz="2400" spc="-10">
                <a:latin typeface="Arial Rounded MT Bold"/>
                <a:cs typeface="Arial Rounded MT Bold"/>
              </a:rPr>
              <a:t>no</a:t>
            </a:r>
            <a:r>
              <a:rPr dirty="0" sz="2400" spc="5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ma	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I</a:t>
            </a:r>
            <a:r>
              <a:rPr dirty="0" sz="2400" spc="15">
                <a:solidFill>
                  <a:srgbClr val="000099"/>
                </a:solidFill>
                <a:latin typeface="Arial Rounded MT Bold"/>
                <a:cs typeface="Arial Rounded MT Bold"/>
              </a:rPr>
              <a:t>E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C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-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90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9	</a:t>
            </a:r>
            <a:r>
              <a:rPr dirty="0" sz="2400" spc="-5">
                <a:latin typeface="Arial Rounded MT Bold"/>
                <a:cs typeface="Arial Rounded MT Bold"/>
              </a:rPr>
              <a:t>conside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a	</a:t>
            </a:r>
            <a:r>
              <a:rPr dirty="0" sz="2400" spc="-10">
                <a:latin typeface="Arial Rounded MT Bold"/>
                <a:cs typeface="Arial Rounded MT Bold"/>
              </a:rPr>
              <a:t>ot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s	</a:t>
            </a:r>
            <a:r>
              <a:rPr dirty="0" sz="2400" spc="5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 spc="5">
                <a:latin typeface="Arial Rounded MT Bold"/>
                <a:cs typeface="Arial Rounded MT Bold"/>
              </a:rPr>
              <a:t>io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s	</a:t>
            </a:r>
            <a:r>
              <a:rPr dirty="0" sz="2400" spc="-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n	</a:t>
            </a:r>
            <a:r>
              <a:rPr dirty="0" sz="2400" spc="-10">
                <a:latin typeface="Arial Rounded MT Bold"/>
                <a:cs typeface="Arial Rounded MT Bold"/>
              </a:rPr>
              <a:t>el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10">
                <a:latin typeface="Arial Rounded MT Bold"/>
                <a:cs typeface="Arial Rounded MT Bold"/>
              </a:rPr>
              <a:t>punto </a:t>
            </a:r>
            <a:r>
              <a:rPr dirty="0" sz="2400" spc="-5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falla </a:t>
            </a:r>
            <a:r>
              <a:rPr dirty="0" sz="2400" spc="-5">
                <a:latin typeface="Arial Rounded MT Bold"/>
                <a:cs typeface="Arial Rounded MT Bold"/>
              </a:rPr>
              <a:t>como se </a:t>
            </a:r>
            <a:r>
              <a:rPr dirty="0" sz="2400" spc="-20">
                <a:latin typeface="Arial Rounded MT Bold"/>
                <a:cs typeface="Arial Rounded MT Bold"/>
              </a:rPr>
              <a:t>muestra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>
                <a:latin typeface="Arial Rounded MT Bold"/>
                <a:cs typeface="Arial Rounded MT Bold"/>
              </a:rPr>
              <a:t>la</a:t>
            </a:r>
            <a:r>
              <a:rPr dirty="0" sz="2400" spc="80">
                <a:latin typeface="Arial Rounded MT Bold"/>
                <a:cs typeface="Arial Rounded MT Bold"/>
              </a:rPr>
              <a:t> </a:t>
            </a:r>
            <a:r>
              <a:rPr dirty="0" sz="2400" spc="-20">
                <a:latin typeface="Arial Rounded MT Bold"/>
                <a:cs typeface="Arial Rounded MT Bold"/>
              </a:rPr>
              <a:t>tabla</a:t>
            </a:r>
            <a:endParaRPr sz="2400">
              <a:latin typeface="Arial Rounded MT Bold"/>
              <a:cs typeface="Arial Rounded MT Bold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47637" y="4181475"/>
          <a:ext cx="8858250" cy="2092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5790"/>
                <a:gridCol w="2732405"/>
                <a:gridCol w="2965450"/>
              </a:tblGrid>
              <a:tr h="855757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dirty="0" sz="1850" spc="5" b="1">
                          <a:latin typeface="Arial"/>
                          <a:cs typeface="Arial"/>
                        </a:rPr>
                        <a:t>Tensión</a:t>
                      </a:r>
                      <a:r>
                        <a:rPr dirty="0" sz="1850" spc="-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50" spc="5" b="1">
                          <a:latin typeface="Arial"/>
                          <a:cs typeface="Arial"/>
                        </a:rPr>
                        <a:t>nominal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121920">
                    <a:lnL w="9525">
                      <a:solidFill>
                        <a:srgbClr val="99FF66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 marR="193040">
                        <a:lnSpc>
                          <a:spcPts val="3220"/>
                        </a:lnSpc>
                        <a:spcBef>
                          <a:spcPts val="235"/>
                        </a:spcBef>
                      </a:pPr>
                      <a:r>
                        <a:rPr dirty="0" sz="1850" spc="5" b="1">
                          <a:latin typeface="Arial"/>
                          <a:cs typeface="Arial"/>
                        </a:rPr>
                        <a:t>Para intensidad de  </a:t>
                      </a:r>
                      <a:r>
                        <a:rPr dirty="0" sz="1850" b="1">
                          <a:latin typeface="Arial"/>
                          <a:cs typeface="Arial"/>
                        </a:rPr>
                        <a:t>cortocircuito</a:t>
                      </a:r>
                      <a:r>
                        <a:rPr dirty="0" sz="1850" spc="-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50" spc="5" b="1">
                          <a:latin typeface="Arial"/>
                          <a:cs typeface="Arial"/>
                        </a:rPr>
                        <a:t>máxima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29845"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 marR="417830">
                        <a:lnSpc>
                          <a:spcPts val="3220"/>
                        </a:lnSpc>
                        <a:spcBef>
                          <a:spcPts val="235"/>
                        </a:spcBef>
                      </a:pPr>
                      <a:r>
                        <a:rPr dirty="0" sz="1850" spc="5" b="1">
                          <a:latin typeface="Arial"/>
                          <a:cs typeface="Arial"/>
                        </a:rPr>
                        <a:t>Para intensidad de  </a:t>
                      </a:r>
                      <a:r>
                        <a:rPr dirty="0" sz="1850" b="1">
                          <a:latin typeface="Arial"/>
                          <a:cs typeface="Arial"/>
                        </a:rPr>
                        <a:t>cortocircuito</a:t>
                      </a:r>
                      <a:r>
                        <a:rPr dirty="0" sz="185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50" spc="5" b="1">
                          <a:latin typeface="Arial"/>
                          <a:cs typeface="Arial"/>
                        </a:rPr>
                        <a:t>mínima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29845">
                    <a:lnR w="9525">
                      <a:solidFill>
                        <a:srgbClr val="99FF66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061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Baja tensión (hasta 1</a:t>
                      </a:r>
                      <a:r>
                        <a:rPr dirty="0" sz="185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50" spc="5">
                          <a:latin typeface="Arial"/>
                          <a:cs typeface="Arial"/>
                        </a:rPr>
                        <a:t>kV)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107950">
                    <a:lnL w="9525">
                      <a:solidFill>
                        <a:srgbClr val="99FF66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27051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1.00 </a:t>
                      </a:r>
                      <a:r>
                        <a:rPr dirty="0" sz="185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50" spc="5">
                          <a:latin typeface="Arial"/>
                          <a:cs typeface="Arial"/>
                        </a:rPr>
                        <a:t>1.05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107950"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6129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0.95 </a:t>
                      </a:r>
                      <a:r>
                        <a:rPr dirty="0" sz="185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50" spc="5">
                          <a:latin typeface="Arial"/>
                          <a:cs typeface="Arial"/>
                        </a:rPr>
                        <a:t>1.0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107950">
                    <a:lnR w="9525">
                      <a:solidFill>
                        <a:srgbClr val="99FF66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99538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Media tensión (hasta 35</a:t>
                      </a:r>
                      <a:r>
                        <a:rPr dirty="0" sz="185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50" spc="5">
                          <a:latin typeface="Arial"/>
                          <a:cs typeface="Arial"/>
                        </a:rPr>
                        <a:t>kV)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46355">
                    <a:lnL w="9525">
                      <a:solidFill>
                        <a:srgbClr val="99FF6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2692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1.10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46355"/>
                </a:tc>
                <a:tc>
                  <a:txBody>
                    <a:bodyPr/>
                    <a:lstStyle/>
                    <a:p>
                      <a:pPr algn="ctr" marL="15875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1.00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46355">
                    <a:lnR w="9525">
                      <a:solidFill>
                        <a:srgbClr val="99FF66"/>
                      </a:solidFill>
                      <a:prstDash val="solid"/>
                    </a:lnR>
                  </a:tcPr>
                </a:tc>
              </a:tr>
              <a:tr h="343154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Alta</a:t>
                      </a:r>
                      <a:r>
                        <a:rPr dirty="0" sz="18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50" spc="5">
                          <a:latin typeface="Arial"/>
                          <a:cs typeface="Arial"/>
                        </a:rPr>
                        <a:t>tensión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46355">
                    <a:lnL w="9525">
                      <a:solidFill>
                        <a:srgbClr val="99FF66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692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1.10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46355"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875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50" spc="5">
                          <a:latin typeface="Arial"/>
                          <a:cs typeface="Arial"/>
                        </a:rPr>
                        <a:t>1.00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B="0" marT="46355">
                    <a:lnR w="9525">
                      <a:solidFill>
                        <a:srgbClr val="99FF66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715000" y="1905000"/>
            <a:ext cx="3200400" cy="457200"/>
          </a:xfrm>
          <a:prstGeom prst="rect">
            <a:avLst/>
          </a:prstGeom>
          <a:solidFill>
            <a:srgbClr val="CCFFFF"/>
          </a:solidFill>
        </p:spPr>
        <p:txBody>
          <a:bodyPr wrap="square" lIns="0" tIns="41275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325"/>
              </a:spcBef>
              <a:tabLst>
                <a:tab pos="1024890" algn="l"/>
              </a:tabLst>
            </a:pP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IEEE	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Vf =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1.0</a:t>
            </a:r>
            <a:r>
              <a:rPr dirty="0" sz="2400" spc="-40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35">
                <a:solidFill>
                  <a:srgbClr val="000099"/>
                </a:solidFill>
                <a:latin typeface="Arial Rounded MT Bold"/>
                <a:cs typeface="Arial Rounded MT Bold"/>
              </a:rPr>
              <a:t>p.u.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633095"/>
            <a:ext cx="514413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000FF"/>
                </a:solidFill>
              </a:rPr>
              <a:t>Selección de</a:t>
            </a:r>
            <a:r>
              <a:rPr dirty="0" spc="-5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interruptores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1739900"/>
            <a:ext cx="8763000" cy="1917700"/>
          </a:xfrm>
          <a:custGeom>
            <a:avLst/>
            <a:gdLst/>
            <a:ahLst/>
            <a:cxnLst/>
            <a:rect l="l" t="t" r="r" b="b"/>
            <a:pathLst>
              <a:path w="8763000" h="1917700">
                <a:moveTo>
                  <a:pt x="0" y="1917700"/>
                </a:moveTo>
                <a:lnTo>
                  <a:pt x="8763000" y="1917700"/>
                </a:lnTo>
                <a:lnTo>
                  <a:pt x="8763000" y="0"/>
                </a:lnTo>
                <a:lnTo>
                  <a:pt x="0" y="0"/>
                </a:lnTo>
                <a:lnTo>
                  <a:pt x="0" y="191770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00800" y="76200"/>
            <a:ext cx="1270000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971800" y="4468812"/>
            <a:ext cx="2476500" cy="636905"/>
          </a:xfrm>
          <a:custGeom>
            <a:avLst/>
            <a:gdLst/>
            <a:ahLst/>
            <a:cxnLst/>
            <a:rect l="l" t="t" r="r" b="b"/>
            <a:pathLst>
              <a:path w="2476500" h="636904">
                <a:moveTo>
                  <a:pt x="0" y="636587"/>
                </a:moveTo>
                <a:lnTo>
                  <a:pt x="2476500" y="636587"/>
                </a:lnTo>
                <a:lnTo>
                  <a:pt x="2476500" y="0"/>
                </a:lnTo>
                <a:lnTo>
                  <a:pt x="0" y="0"/>
                </a:lnTo>
                <a:lnTo>
                  <a:pt x="0" y="6365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793647" y="4813726"/>
            <a:ext cx="38100" cy="21590"/>
          </a:xfrm>
          <a:custGeom>
            <a:avLst/>
            <a:gdLst/>
            <a:ahLst/>
            <a:cxnLst/>
            <a:rect l="l" t="t" r="r" b="b"/>
            <a:pathLst>
              <a:path w="38100" h="21589">
                <a:moveTo>
                  <a:pt x="0" y="21441"/>
                </a:moveTo>
                <a:lnTo>
                  <a:pt x="37760" y="0"/>
                </a:lnTo>
              </a:path>
            </a:pathLst>
          </a:custGeom>
          <a:ln w="4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32150" y="4813726"/>
            <a:ext cx="91440" cy="151130"/>
          </a:xfrm>
          <a:custGeom>
            <a:avLst/>
            <a:gdLst/>
            <a:ahLst/>
            <a:cxnLst/>
            <a:rect l="l" t="t" r="r" b="b"/>
            <a:pathLst>
              <a:path w="91439" h="151129">
                <a:moveTo>
                  <a:pt x="0" y="0"/>
                </a:moveTo>
                <a:lnTo>
                  <a:pt x="91354" y="150826"/>
                </a:lnTo>
              </a:path>
            </a:pathLst>
          </a:custGeom>
          <a:ln w="43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923504" y="4562347"/>
            <a:ext cx="99695" cy="403860"/>
          </a:xfrm>
          <a:custGeom>
            <a:avLst/>
            <a:gdLst/>
            <a:ahLst/>
            <a:cxnLst/>
            <a:rect l="l" t="t" r="r" b="b"/>
            <a:pathLst>
              <a:path w="99695" h="403860">
                <a:moveTo>
                  <a:pt x="0" y="403684"/>
                </a:moveTo>
                <a:lnTo>
                  <a:pt x="99673" y="0"/>
                </a:lnTo>
              </a:path>
            </a:pathLst>
          </a:custGeom>
          <a:ln w="43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023177" y="45623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 h="0">
                <a:moveTo>
                  <a:pt x="0" y="0"/>
                </a:moveTo>
                <a:lnTo>
                  <a:pt x="192511" y="0"/>
                </a:lnTo>
              </a:path>
            </a:pathLst>
          </a:custGeom>
          <a:ln w="42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775154" y="4538314"/>
            <a:ext cx="426084" cy="412750"/>
          </a:xfrm>
          <a:custGeom>
            <a:avLst/>
            <a:gdLst/>
            <a:ahLst/>
            <a:cxnLst/>
            <a:rect l="l" t="t" r="r" b="b"/>
            <a:pathLst>
              <a:path w="426085" h="412750">
                <a:moveTo>
                  <a:pt x="67615" y="272083"/>
                </a:moveTo>
                <a:lnTo>
                  <a:pt x="31698" y="272083"/>
                </a:lnTo>
                <a:lnTo>
                  <a:pt x="123826" y="412561"/>
                </a:lnTo>
                <a:lnTo>
                  <a:pt x="142690" y="412561"/>
                </a:lnTo>
                <a:lnTo>
                  <a:pt x="152575" y="372636"/>
                </a:lnTo>
                <a:lnTo>
                  <a:pt x="133629" y="372636"/>
                </a:lnTo>
                <a:lnTo>
                  <a:pt x="67615" y="272083"/>
                </a:lnTo>
                <a:close/>
              </a:path>
              <a:path w="426085" h="412750">
                <a:moveTo>
                  <a:pt x="425814" y="0"/>
                </a:moveTo>
                <a:lnTo>
                  <a:pt x="225756" y="0"/>
                </a:lnTo>
                <a:lnTo>
                  <a:pt x="133629" y="372636"/>
                </a:lnTo>
                <a:lnTo>
                  <a:pt x="152575" y="372636"/>
                </a:lnTo>
                <a:lnTo>
                  <a:pt x="240075" y="19213"/>
                </a:lnTo>
                <a:lnTo>
                  <a:pt x="425814" y="19213"/>
                </a:lnTo>
                <a:lnTo>
                  <a:pt x="425814" y="0"/>
                </a:lnTo>
                <a:close/>
              </a:path>
              <a:path w="426085" h="412750">
                <a:moveTo>
                  <a:pt x="52078" y="248417"/>
                </a:moveTo>
                <a:lnTo>
                  <a:pt x="0" y="277260"/>
                </a:lnTo>
                <a:lnTo>
                  <a:pt x="6030" y="287609"/>
                </a:lnTo>
                <a:lnTo>
                  <a:pt x="31698" y="272083"/>
                </a:lnTo>
                <a:lnTo>
                  <a:pt x="67615" y="272083"/>
                </a:lnTo>
                <a:lnTo>
                  <a:pt x="52078" y="248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6039" y="1582800"/>
            <a:ext cx="8796655" cy="5191760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177800">
              <a:lnSpc>
                <a:spcPct val="100000"/>
              </a:lnSpc>
              <a:spcBef>
                <a:spcPts val="1540"/>
              </a:spcBef>
            </a:pPr>
            <a:r>
              <a:rPr dirty="0" sz="2400">
                <a:latin typeface="Arial"/>
                <a:cs typeface="Arial"/>
              </a:rPr>
              <a:t>Dos </a:t>
            </a:r>
            <a:r>
              <a:rPr dirty="0" sz="2400" spc="-5">
                <a:latin typeface="Arial"/>
                <a:cs typeface="Arial"/>
              </a:rPr>
              <a:t>factores a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considerar:</a:t>
            </a:r>
            <a:endParaRPr sz="2400">
              <a:latin typeface="Arial"/>
              <a:cs typeface="Arial"/>
            </a:endParaRPr>
          </a:p>
          <a:p>
            <a:pPr marL="533400" indent="-356235">
              <a:lnSpc>
                <a:spcPct val="100000"/>
              </a:lnSpc>
              <a:spcBef>
                <a:spcPts val="1445"/>
              </a:spcBef>
              <a:buClr>
                <a:srgbClr val="FF0000"/>
              </a:buClr>
              <a:buFont typeface="Wingdings"/>
              <a:buChar char=""/>
              <a:tabLst>
                <a:tab pos="534035" algn="l"/>
                <a:tab pos="1026160" algn="l"/>
                <a:tab pos="2367280" algn="l"/>
                <a:tab pos="4097654" algn="l"/>
                <a:tab pos="5317490" algn="l"/>
                <a:tab pos="5977890" algn="l"/>
                <a:tab pos="6369050" algn="l"/>
                <a:tab pos="7911465" algn="l"/>
              </a:tabLst>
            </a:pPr>
            <a:r>
              <a:rPr dirty="0" sz="2400">
                <a:latin typeface="Arial"/>
                <a:cs typeface="Arial"/>
              </a:rPr>
              <a:t>La	corriente	</a:t>
            </a:r>
            <a:r>
              <a:rPr dirty="0" sz="2400" spc="-5">
                <a:latin typeface="Arial"/>
                <a:cs typeface="Arial"/>
              </a:rPr>
              <a:t>instantánea	máxima	</a:t>
            </a:r>
            <a:r>
              <a:rPr dirty="0" sz="2400" spc="-10">
                <a:latin typeface="Arial"/>
                <a:cs typeface="Arial"/>
              </a:rPr>
              <a:t>que	</a:t>
            </a:r>
            <a:r>
              <a:rPr dirty="0" sz="2400">
                <a:latin typeface="Arial"/>
                <a:cs typeface="Arial"/>
              </a:rPr>
              <a:t>el	</a:t>
            </a:r>
            <a:r>
              <a:rPr dirty="0" sz="2400" spc="-5">
                <a:latin typeface="Arial"/>
                <a:cs typeface="Arial"/>
              </a:rPr>
              <a:t>interruptor	puede</a:t>
            </a:r>
            <a:endParaRPr sz="2400">
              <a:latin typeface="Arial"/>
              <a:cs typeface="Arial"/>
            </a:endParaRPr>
          </a:p>
          <a:p>
            <a:pPr marL="177800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soportar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99"/>
                </a:solidFill>
                <a:latin typeface="Arial"/>
                <a:cs typeface="Arial"/>
              </a:rPr>
              <a:t>Is</a:t>
            </a:r>
            <a:endParaRPr sz="2400">
              <a:latin typeface="Arial"/>
              <a:cs typeface="Arial"/>
            </a:endParaRPr>
          </a:p>
          <a:p>
            <a:pPr marL="530860" indent="-353695">
              <a:lnSpc>
                <a:spcPct val="100000"/>
              </a:lnSpc>
              <a:spcBef>
                <a:spcPts val="1440"/>
              </a:spcBef>
              <a:buClr>
                <a:srgbClr val="FF0000"/>
              </a:buClr>
              <a:buFont typeface="Wingdings"/>
              <a:buChar char=""/>
              <a:tabLst>
                <a:tab pos="531495" algn="l"/>
                <a:tab pos="4714875" algn="l"/>
              </a:tabLst>
            </a:pPr>
            <a:r>
              <a:rPr dirty="0" sz="2400">
                <a:latin typeface="Arial"/>
                <a:cs typeface="Arial"/>
              </a:rPr>
              <a:t>La corriente de apertura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99"/>
                </a:solidFill>
                <a:latin typeface="Arial"/>
                <a:cs typeface="Arial"/>
              </a:rPr>
              <a:t>Ia	</a:t>
            </a:r>
            <a:r>
              <a:rPr dirty="0" sz="2400" spc="-5" b="1">
                <a:latin typeface="Arial"/>
                <a:cs typeface="Arial"/>
              </a:rPr>
              <a:t>(</a:t>
            </a:r>
            <a:r>
              <a:rPr dirty="0" sz="2400" spc="-5" b="1">
                <a:solidFill>
                  <a:srgbClr val="000099"/>
                </a:solidFill>
                <a:latin typeface="Arial"/>
                <a:cs typeface="Arial"/>
              </a:rPr>
              <a:t>Ia </a:t>
            </a:r>
            <a:r>
              <a:rPr dirty="0" sz="2400" b="1">
                <a:latin typeface="Arial"/>
                <a:cs typeface="Arial"/>
              </a:rPr>
              <a:t>&lt;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0099"/>
                </a:solidFill>
                <a:latin typeface="Arial"/>
                <a:cs typeface="Arial"/>
              </a:rPr>
              <a:t>Is</a:t>
            </a:r>
            <a:r>
              <a:rPr dirty="0" sz="2400" spc="-5" b="1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77800">
              <a:lnSpc>
                <a:spcPct val="100000"/>
              </a:lnSpc>
              <a:spcBef>
                <a:spcPts val="1925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Capacidad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interrupción:</a:t>
            </a:r>
            <a:endParaRPr sz="2400">
              <a:latin typeface="Arial Rounded MT Bold"/>
              <a:cs typeface="Arial Rounded MT Bold"/>
            </a:endParaRPr>
          </a:p>
          <a:p>
            <a:pPr algn="ctr" marR="494665">
              <a:lnSpc>
                <a:spcPct val="100000"/>
              </a:lnSpc>
              <a:spcBef>
                <a:spcPts val="2485"/>
              </a:spcBef>
              <a:tabLst>
                <a:tab pos="440690" algn="l"/>
                <a:tab pos="977900" algn="l"/>
              </a:tabLst>
            </a:pPr>
            <a:r>
              <a:rPr dirty="0" sz="3000" spc="40" i="1">
                <a:latin typeface="Times New Roman"/>
                <a:cs typeface="Times New Roman"/>
              </a:rPr>
              <a:t>S</a:t>
            </a:r>
            <a:r>
              <a:rPr dirty="0" baseline="-25396" sz="2625" spc="60" i="1">
                <a:latin typeface="Times New Roman"/>
                <a:cs typeface="Times New Roman"/>
              </a:rPr>
              <a:t>a	</a:t>
            </a:r>
            <a:r>
              <a:rPr dirty="0" sz="3000" spc="40">
                <a:latin typeface="Symbol"/>
                <a:cs typeface="Symbol"/>
              </a:rPr>
              <a:t></a:t>
            </a:r>
            <a:r>
              <a:rPr dirty="0" sz="3000" spc="40">
                <a:latin typeface="Times New Roman"/>
                <a:cs typeface="Times New Roman"/>
              </a:rPr>
              <a:t>	</a:t>
            </a:r>
            <a:r>
              <a:rPr dirty="0" sz="3000" spc="35">
                <a:latin typeface="Times New Roman"/>
                <a:cs typeface="Times New Roman"/>
              </a:rPr>
              <a:t>3 </a:t>
            </a:r>
            <a:r>
              <a:rPr dirty="0" sz="3000" spc="-5">
                <a:latin typeface="Symbol"/>
                <a:cs typeface="Symbol"/>
              </a:rPr>
              <a:t></a:t>
            </a:r>
            <a:r>
              <a:rPr dirty="0" sz="3000" spc="-5" i="1">
                <a:latin typeface="Times New Roman"/>
                <a:cs typeface="Times New Roman"/>
              </a:rPr>
              <a:t>V</a:t>
            </a:r>
            <a:r>
              <a:rPr dirty="0" baseline="-25396" sz="2625" spc="-7" i="1">
                <a:latin typeface="Times New Roman"/>
                <a:cs typeface="Times New Roman"/>
              </a:rPr>
              <a:t>LL </a:t>
            </a:r>
            <a:r>
              <a:rPr dirty="0" sz="3000" spc="15">
                <a:latin typeface="Symbol"/>
                <a:cs typeface="Symbol"/>
              </a:rPr>
              <a:t></a:t>
            </a:r>
            <a:r>
              <a:rPr dirty="0" sz="3000" spc="-475">
                <a:latin typeface="Times New Roman"/>
                <a:cs typeface="Times New Roman"/>
              </a:rPr>
              <a:t> </a:t>
            </a:r>
            <a:r>
              <a:rPr dirty="0" sz="3000" spc="5" i="1">
                <a:latin typeface="Times New Roman"/>
                <a:cs typeface="Times New Roman"/>
              </a:rPr>
              <a:t>Ia</a:t>
            </a:r>
            <a:endParaRPr sz="3000">
              <a:latin typeface="Times New Roman"/>
              <a:cs typeface="Times New Roman"/>
            </a:endParaRPr>
          </a:p>
          <a:p>
            <a:pPr algn="just" marL="25400" marR="27305">
              <a:lnSpc>
                <a:spcPct val="100000"/>
              </a:lnSpc>
              <a:spcBef>
                <a:spcPts val="2420"/>
              </a:spcBef>
            </a:pPr>
            <a:r>
              <a:rPr dirty="0" sz="2400">
                <a:latin typeface="Arial"/>
                <a:cs typeface="Arial"/>
              </a:rPr>
              <a:t>Con el </a:t>
            </a:r>
            <a:r>
              <a:rPr dirty="0" sz="2400" spc="-5">
                <a:latin typeface="Arial"/>
                <a:cs typeface="Arial"/>
              </a:rPr>
              <a:t>valor </a:t>
            </a:r>
            <a:r>
              <a:rPr dirty="0" sz="2400">
                <a:latin typeface="Arial"/>
                <a:cs typeface="Arial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"/>
                <a:cs typeface="Arial"/>
              </a:rPr>
              <a:t>Sa </a:t>
            </a:r>
            <a:r>
              <a:rPr dirty="0" sz="2400">
                <a:latin typeface="Arial"/>
                <a:cs typeface="Arial"/>
              </a:rPr>
              <a:t>calculado </a:t>
            </a:r>
            <a:r>
              <a:rPr dirty="0" sz="2400" spc="-15">
                <a:latin typeface="Arial"/>
                <a:cs typeface="Arial"/>
              </a:rPr>
              <a:t>se </a:t>
            </a:r>
            <a:r>
              <a:rPr dirty="0" sz="2400">
                <a:latin typeface="Arial"/>
                <a:cs typeface="Arial"/>
              </a:rPr>
              <a:t>puede </a:t>
            </a:r>
            <a:r>
              <a:rPr dirty="0" sz="2400" spc="-5">
                <a:latin typeface="Arial"/>
                <a:cs typeface="Arial"/>
              </a:rPr>
              <a:t>verificar si </a:t>
            </a:r>
            <a:r>
              <a:rPr dirty="0" sz="2400">
                <a:latin typeface="Arial"/>
                <a:cs typeface="Arial"/>
              </a:rPr>
              <a:t>el mismo  supera la </a:t>
            </a:r>
            <a:r>
              <a:rPr dirty="0" sz="2400" spc="-5">
                <a:latin typeface="Arial"/>
                <a:cs typeface="Arial"/>
              </a:rPr>
              <a:t>capacidad </a:t>
            </a:r>
            <a:r>
              <a:rPr dirty="0" sz="2400">
                <a:latin typeface="Arial"/>
                <a:cs typeface="Arial"/>
              </a:rPr>
              <a:t>de apertura </a:t>
            </a:r>
            <a:r>
              <a:rPr dirty="0" sz="2400" spc="-5">
                <a:latin typeface="Arial"/>
                <a:cs typeface="Arial"/>
              </a:rPr>
              <a:t>nominal </a:t>
            </a:r>
            <a:r>
              <a:rPr dirty="0" sz="2400">
                <a:latin typeface="Arial"/>
                <a:cs typeface="Arial"/>
              </a:rPr>
              <a:t>de </a:t>
            </a:r>
            <a:r>
              <a:rPr dirty="0" sz="2400" spc="-5">
                <a:latin typeface="Arial"/>
                <a:cs typeface="Arial"/>
              </a:rPr>
              <a:t>los interruptores  </a:t>
            </a:r>
            <a:r>
              <a:rPr dirty="0" sz="2400">
                <a:latin typeface="Arial"/>
                <a:cs typeface="Arial"/>
              </a:rPr>
              <a:t>asociados </a:t>
            </a:r>
            <a:r>
              <a:rPr dirty="0" sz="2400" spc="-5">
                <a:latin typeface="Arial"/>
                <a:cs typeface="Arial"/>
              </a:rPr>
              <a:t>(tarea </a:t>
            </a:r>
            <a:r>
              <a:rPr dirty="0" sz="2400">
                <a:latin typeface="Arial"/>
                <a:cs typeface="Arial"/>
              </a:rPr>
              <a:t>de </a:t>
            </a:r>
            <a:r>
              <a:rPr dirty="0" sz="2400" spc="-5">
                <a:latin typeface="Arial"/>
                <a:cs typeface="Arial"/>
              </a:rPr>
              <a:t>verificación) </a:t>
            </a:r>
            <a:r>
              <a:rPr dirty="0" sz="2400">
                <a:latin typeface="Arial"/>
                <a:cs typeface="Arial"/>
              </a:rPr>
              <a:t>o seleccionar la </a:t>
            </a:r>
            <a:r>
              <a:rPr dirty="0" sz="2400" spc="-5">
                <a:latin typeface="Arial"/>
                <a:cs typeface="Arial"/>
              </a:rPr>
              <a:t>potencia </a:t>
            </a:r>
            <a:r>
              <a:rPr dirty="0" sz="2400">
                <a:latin typeface="Arial"/>
                <a:cs typeface="Arial"/>
              </a:rPr>
              <a:t>de  </a:t>
            </a:r>
            <a:r>
              <a:rPr dirty="0" sz="2400" spc="-5">
                <a:latin typeface="Arial"/>
                <a:cs typeface="Arial"/>
              </a:rPr>
              <a:t>corte </a:t>
            </a:r>
            <a:r>
              <a:rPr dirty="0" sz="2400">
                <a:latin typeface="Arial"/>
                <a:cs typeface="Arial"/>
              </a:rPr>
              <a:t>para un interruptor </a:t>
            </a:r>
            <a:r>
              <a:rPr dirty="0" sz="2400" spc="-5">
                <a:latin typeface="Arial"/>
                <a:cs typeface="Arial"/>
              </a:rPr>
              <a:t>a </a:t>
            </a:r>
            <a:r>
              <a:rPr dirty="0" sz="2400">
                <a:latin typeface="Arial"/>
                <a:cs typeface="Arial"/>
              </a:rPr>
              <a:t>instalar </a:t>
            </a:r>
            <a:r>
              <a:rPr dirty="0" sz="2400" spc="-5">
                <a:latin typeface="Arial"/>
                <a:cs typeface="Arial"/>
              </a:rPr>
              <a:t>(tarea </a:t>
            </a:r>
            <a:r>
              <a:rPr dirty="0" sz="2400">
                <a:latin typeface="Arial"/>
                <a:cs typeface="Arial"/>
              </a:rPr>
              <a:t>de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diseño).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175577"/>
            <a:ext cx="514413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Selección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de</a:t>
            </a:r>
            <a:r>
              <a:rPr dirty="0" sz="3200" spc="-65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interruptores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1967" y="2071751"/>
            <a:ext cx="8790757" cy="4405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1323975"/>
            <a:ext cx="6775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latin typeface="Arial Rounded MT Bold"/>
                <a:cs typeface="Arial Rounded MT Bold"/>
              </a:rPr>
              <a:t>Variación </a:t>
            </a:r>
            <a:r>
              <a:rPr dirty="0" sz="2400" spc="-5">
                <a:latin typeface="Arial Rounded MT Bold"/>
                <a:cs typeface="Arial Rounded MT Bold"/>
              </a:rPr>
              <a:t>en el tiempo </a:t>
            </a:r>
            <a:r>
              <a:rPr dirty="0" sz="2400">
                <a:latin typeface="Arial Rounded MT Bold"/>
                <a:cs typeface="Arial Rounded MT Bold"/>
              </a:rPr>
              <a:t>de la </a:t>
            </a:r>
            <a:r>
              <a:rPr dirty="0" sz="2400" spc="-10">
                <a:latin typeface="Arial Rounded MT Bold"/>
                <a:cs typeface="Arial Rounded MT Bold"/>
              </a:rPr>
              <a:t>corriente </a:t>
            </a:r>
            <a:r>
              <a:rPr dirty="0" sz="2400">
                <a:latin typeface="Arial Rounded MT Bold"/>
                <a:cs typeface="Arial Rounded MT Bold"/>
              </a:rPr>
              <a:t>de</a:t>
            </a:r>
            <a:r>
              <a:rPr dirty="0" sz="2400" spc="2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falla: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8862" y="1425021"/>
            <a:ext cx="6509088" cy="5318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4939" y="108214"/>
            <a:ext cx="5880735" cy="997585"/>
          </a:xfrm>
          <a:prstGeom prst="rect"/>
        </p:spPr>
        <p:txBody>
          <a:bodyPr wrap="square" lIns="0" tIns="800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pc="-5"/>
              <a:t>Selección </a:t>
            </a:r>
            <a:r>
              <a:rPr dirty="0"/>
              <a:t>de</a:t>
            </a:r>
            <a:r>
              <a:rPr dirty="0" spc="-50"/>
              <a:t> </a:t>
            </a:r>
            <a:r>
              <a:rPr dirty="0" spc="-5"/>
              <a:t>interruptores</a:t>
            </a:r>
          </a:p>
          <a:p>
            <a:pPr marL="88900">
              <a:lnSpc>
                <a:spcPct val="100000"/>
              </a:lnSpc>
              <a:spcBef>
                <a:spcPts val="400"/>
              </a:spcBef>
            </a:pPr>
            <a:r>
              <a:rPr dirty="0" sz="2400" spc="-10" b="0">
                <a:solidFill>
                  <a:srgbClr val="000000"/>
                </a:solidFill>
                <a:latin typeface="Arial Rounded MT Bold"/>
                <a:cs typeface="Arial Rounded MT Bold"/>
              </a:rPr>
              <a:t>Tiempo </a:t>
            </a:r>
            <a:r>
              <a:rPr dirty="0" sz="2400" b="0">
                <a:solidFill>
                  <a:srgbClr val="000000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15" b="0">
                <a:solidFill>
                  <a:srgbClr val="000000"/>
                </a:solidFill>
                <a:latin typeface="Arial Rounded MT Bold"/>
                <a:cs typeface="Arial Rounded MT Bold"/>
              </a:rPr>
              <a:t>operación </a:t>
            </a:r>
            <a:r>
              <a:rPr dirty="0" sz="2400" b="0">
                <a:solidFill>
                  <a:srgbClr val="000000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5" b="0">
                <a:solidFill>
                  <a:srgbClr val="000000"/>
                </a:solidFill>
                <a:latin typeface="Arial Rounded MT Bold"/>
                <a:cs typeface="Arial Rounded MT Bold"/>
              </a:rPr>
              <a:t>un </a:t>
            </a:r>
            <a:r>
              <a:rPr dirty="0" sz="2400" spc="-15" b="0">
                <a:solidFill>
                  <a:srgbClr val="000000"/>
                </a:solidFill>
                <a:latin typeface="Arial Rounded MT Bold"/>
                <a:cs typeface="Arial Rounded MT Bold"/>
              </a:rPr>
              <a:t>interruptor: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600" y="1219200"/>
            <a:ext cx="3429000" cy="5562600"/>
          </a:xfrm>
          <a:custGeom>
            <a:avLst/>
            <a:gdLst/>
            <a:ahLst/>
            <a:cxnLst/>
            <a:rect l="l" t="t" r="r" b="b"/>
            <a:pathLst>
              <a:path w="3429000" h="5562600">
                <a:moveTo>
                  <a:pt x="0" y="2781300"/>
                </a:moveTo>
                <a:lnTo>
                  <a:pt x="377" y="2722365"/>
                </a:lnTo>
                <a:lnTo>
                  <a:pt x="1504" y="2663730"/>
                </a:lnTo>
                <a:lnTo>
                  <a:pt x="3372" y="2605406"/>
                </a:lnTo>
                <a:lnTo>
                  <a:pt x="5976" y="2547405"/>
                </a:lnTo>
                <a:lnTo>
                  <a:pt x="9307" y="2489739"/>
                </a:lnTo>
                <a:lnTo>
                  <a:pt x="13358" y="2432420"/>
                </a:lnTo>
                <a:lnTo>
                  <a:pt x="18121" y="2375460"/>
                </a:lnTo>
                <a:lnTo>
                  <a:pt x="23588" y="2318872"/>
                </a:lnTo>
                <a:lnTo>
                  <a:pt x="29754" y="2262667"/>
                </a:lnTo>
                <a:lnTo>
                  <a:pt x="36609" y="2206857"/>
                </a:lnTo>
                <a:lnTo>
                  <a:pt x="44147" y="2151455"/>
                </a:lnTo>
                <a:lnTo>
                  <a:pt x="52361" y="2096472"/>
                </a:lnTo>
                <a:lnTo>
                  <a:pt x="61242" y="2041921"/>
                </a:lnTo>
                <a:lnTo>
                  <a:pt x="70783" y="1987814"/>
                </a:lnTo>
                <a:lnTo>
                  <a:pt x="80977" y="1934162"/>
                </a:lnTo>
                <a:lnTo>
                  <a:pt x="91817" y="1880979"/>
                </a:lnTo>
                <a:lnTo>
                  <a:pt x="103294" y="1828275"/>
                </a:lnTo>
                <a:lnTo>
                  <a:pt x="115402" y="1776063"/>
                </a:lnTo>
                <a:lnTo>
                  <a:pt x="128134" y="1724355"/>
                </a:lnTo>
                <a:lnTo>
                  <a:pt x="141481" y="1673163"/>
                </a:lnTo>
                <a:lnTo>
                  <a:pt x="155436" y="1622500"/>
                </a:lnTo>
                <a:lnTo>
                  <a:pt x="169992" y="1572376"/>
                </a:lnTo>
                <a:lnTo>
                  <a:pt x="185141" y="1522805"/>
                </a:lnTo>
                <a:lnTo>
                  <a:pt x="200876" y="1473798"/>
                </a:lnTo>
                <a:lnTo>
                  <a:pt x="217190" y="1425368"/>
                </a:lnTo>
                <a:lnTo>
                  <a:pt x="234075" y="1377526"/>
                </a:lnTo>
                <a:lnTo>
                  <a:pt x="251523" y="1330285"/>
                </a:lnTo>
                <a:lnTo>
                  <a:pt x="269528" y="1283656"/>
                </a:lnTo>
                <a:lnTo>
                  <a:pt x="288081" y="1237652"/>
                </a:lnTo>
                <a:lnTo>
                  <a:pt x="307175" y="1192285"/>
                </a:lnTo>
                <a:lnTo>
                  <a:pt x="326804" y="1147567"/>
                </a:lnTo>
                <a:lnTo>
                  <a:pt x="346959" y="1103509"/>
                </a:lnTo>
                <a:lnTo>
                  <a:pt x="367632" y="1060125"/>
                </a:lnTo>
                <a:lnTo>
                  <a:pt x="388818" y="1017425"/>
                </a:lnTo>
                <a:lnTo>
                  <a:pt x="410507" y="975423"/>
                </a:lnTo>
                <a:lnTo>
                  <a:pt x="432693" y="934129"/>
                </a:lnTo>
                <a:lnTo>
                  <a:pt x="455369" y="893557"/>
                </a:lnTo>
                <a:lnTo>
                  <a:pt x="478526" y="853719"/>
                </a:lnTo>
                <a:lnTo>
                  <a:pt x="502157" y="814625"/>
                </a:lnTo>
                <a:lnTo>
                  <a:pt x="526256" y="776289"/>
                </a:lnTo>
                <a:lnTo>
                  <a:pt x="550814" y="738723"/>
                </a:lnTo>
                <a:lnTo>
                  <a:pt x="575824" y="701938"/>
                </a:lnTo>
                <a:lnTo>
                  <a:pt x="601278" y="665947"/>
                </a:lnTo>
                <a:lnTo>
                  <a:pt x="627170" y="630761"/>
                </a:lnTo>
                <a:lnTo>
                  <a:pt x="653492" y="596393"/>
                </a:lnTo>
                <a:lnTo>
                  <a:pt x="680235" y="562855"/>
                </a:lnTo>
                <a:lnTo>
                  <a:pt x="707394" y="530159"/>
                </a:lnTo>
                <a:lnTo>
                  <a:pt x="734960" y="498317"/>
                </a:lnTo>
                <a:lnTo>
                  <a:pt x="762926" y="467341"/>
                </a:lnTo>
                <a:lnTo>
                  <a:pt x="791285" y="437243"/>
                </a:lnTo>
                <a:lnTo>
                  <a:pt x="820028" y="408035"/>
                </a:lnTo>
                <a:lnTo>
                  <a:pt x="849150" y="379730"/>
                </a:lnTo>
                <a:lnTo>
                  <a:pt x="878641" y="352338"/>
                </a:lnTo>
                <a:lnTo>
                  <a:pt x="908496" y="325873"/>
                </a:lnTo>
                <a:lnTo>
                  <a:pt x="938705" y="300347"/>
                </a:lnTo>
                <a:lnTo>
                  <a:pt x="969263" y="275771"/>
                </a:lnTo>
                <a:lnTo>
                  <a:pt x="1000161" y="252157"/>
                </a:lnTo>
                <a:lnTo>
                  <a:pt x="1031392" y="229519"/>
                </a:lnTo>
                <a:lnTo>
                  <a:pt x="1062949" y="207867"/>
                </a:lnTo>
                <a:lnTo>
                  <a:pt x="1127010" y="167571"/>
                </a:lnTo>
                <a:lnTo>
                  <a:pt x="1192283" y="131367"/>
                </a:lnTo>
                <a:lnTo>
                  <a:pt x="1258711" y="99351"/>
                </a:lnTo>
                <a:lnTo>
                  <a:pt x="1326232" y="71619"/>
                </a:lnTo>
                <a:lnTo>
                  <a:pt x="1394788" y="48269"/>
                </a:lnTo>
                <a:lnTo>
                  <a:pt x="1464320" y="29397"/>
                </a:lnTo>
                <a:lnTo>
                  <a:pt x="1534767" y="15099"/>
                </a:lnTo>
                <a:lnTo>
                  <a:pt x="1606070" y="5471"/>
                </a:lnTo>
                <a:lnTo>
                  <a:pt x="1678169" y="612"/>
                </a:lnTo>
                <a:lnTo>
                  <a:pt x="1714500" y="0"/>
                </a:lnTo>
                <a:lnTo>
                  <a:pt x="1750830" y="612"/>
                </a:lnTo>
                <a:lnTo>
                  <a:pt x="1786975" y="2439"/>
                </a:lnTo>
                <a:lnTo>
                  <a:pt x="1858684" y="9695"/>
                </a:lnTo>
                <a:lnTo>
                  <a:pt x="1929567" y="21670"/>
                </a:lnTo>
                <a:lnTo>
                  <a:pt x="1999563" y="38267"/>
                </a:lnTo>
                <a:lnTo>
                  <a:pt x="2068614" y="59390"/>
                </a:lnTo>
                <a:lnTo>
                  <a:pt x="2136661" y="84943"/>
                </a:lnTo>
                <a:lnTo>
                  <a:pt x="2203643" y="114829"/>
                </a:lnTo>
                <a:lnTo>
                  <a:pt x="2269501" y="148951"/>
                </a:lnTo>
                <a:lnTo>
                  <a:pt x="2334175" y="187213"/>
                </a:lnTo>
                <a:lnTo>
                  <a:pt x="2397607" y="229519"/>
                </a:lnTo>
                <a:lnTo>
                  <a:pt x="2428838" y="252157"/>
                </a:lnTo>
                <a:lnTo>
                  <a:pt x="2459736" y="275771"/>
                </a:lnTo>
                <a:lnTo>
                  <a:pt x="2490294" y="300347"/>
                </a:lnTo>
                <a:lnTo>
                  <a:pt x="2520503" y="325873"/>
                </a:lnTo>
                <a:lnTo>
                  <a:pt x="2550358" y="352338"/>
                </a:lnTo>
                <a:lnTo>
                  <a:pt x="2579849" y="379730"/>
                </a:lnTo>
                <a:lnTo>
                  <a:pt x="2608971" y="408035"/>
                </a:lnTo>
                <a:lnTo>
                  <a:pt x="2637714" y="437243"/>
                </a:lnTo>
                <a:lnTo>
                  <a:pt x="2666073" y="467341"/>
                </a:lnTo>
                <a:lnTo>
                  <a:pt x="2694039" y="498317"/>
                </a:lnTo>
                <a:lnTo>
                  <a:pt x="2721605" y="530159"/>
                </a:lnTo>
                <a:lnTo>
                  <a:pt x="2748764" y="562855"/>
                </a:lnTo>
                <a:lnTo>
                  <a:pt x="2775507" y="596393"/>
                </a:lnTo>
                <a:lnTo>
                  <a:pt x="2801829" y="630761"/>
                </a:lnTo>
                <a:lnTo>
                  <a:pt x="2827721" y="665947"/>
                </a:lnTo>
                <a:lnTo>
                  <a:pt x="2853175" y="701938"/>
                </a:lnTo>
                <a:lnTo>
                  <a:pt x="2878185" y="738723"/>
                </a:lnTo>
                <a:lnTo>
                  <a:pt x="2902743" y="776289"/>
                </a:lnTo>
                <a:lnTo>
                  <a:pt x="2926842" y="814625"/>
                </a:lnTo>
                <a:lnTo>
                  <a:pt x="2950473" y="853719"/>
                </a:lnTo>
                <a:lnTo>
                  <a:pt x="2973630" y="893557"/>
                </a:lnTo>
                <a:lnTo>
                  <a:pt x="2996306" y="934129"/>
                </a:lnTo>
                <a:lnTo>
                  <a:pt x="3018492" y="975423"/>
                </a:lnTo>
                <a:lnTo>
                  <a:pt x="3040181" y="1017425"/>
                </a:lnTo>
                <a:lnTo>
                  <a:pt x="3061367" y="1060125"/>
                </a:lnTo>
                <a:lnTo>
                  <a:pt x="3082040" y="1103509"/>
                </a:lnTo>
                <a:lnTo>
                  <a:pt x="3102195" y="1147567"/>
                </a:lnTo>
                <a:lnTo>
                  <a:pt x="3121824" y="1192285"/>
                </a:lnTo>
                <a:lnTo>
                  <a:pt x="3140918" y="1237652"/>
                </a:lnTo>
                <a:lnTo>
                  <a:pt x="3159471" y="1283656"/>
                </a:lnTo>
                <a:lnTo>
                  <a:pt x="3177476" y="1330285"/>
                </a:lnTo>
                <a:lnTo>
                  <a:pt x="3194924" y="1377526"/>
                </a:lnTo>
                <a:lnTo>
                  <a:pt x="3211809" y="1425368"/>
                </a:lnTo>
                <a:lnTo>
                  <a:pt x="3228123" y="1473798"/>
                </a:lnTo>
                <a:lnTo>
                  <a:pt x="3243858" y="1522805"/>
                </a:lnTo>
                <a:lnTo>
                  <a:pt x="3259007" y="1572376"/>
                </a:lnTo>
                <a:lnTo>
                  <a:pt x="3273563" y="1622500"/>
                </a:lnTo>
                <a:lnTo>
                  <a:pt x="3287518" y="1673163"/>
                </a:lnTo>
                <a:lnTo>
                  <a:pt x="3300865" y="1724355"/>
                </a:lnTo>
                <a:lnTo>
                  <a:pt x="3313597" y="1776063"/>
                </a:lnTo>
                <a:lnTo>
                  <a:pt x="3325705" y="1828275"/>
                </a:lnTo>
                <a:lnTo>
                  <a:pt x="3337182" y="1880979"/>
                </a:lnTo>
                <a:lnTo>
                  <a:pt x="3348022" y="1934162"/>
                </a:lnTo>
                <a:lnTo>
                  <a:pt x="3358216" y="1987814"/>
                </a:lnTo>
                <a:lnTo>
                  <a:pt x="3367757" y="2041921"/>
                </a:lnTo>
                <a:lnTo>
                  <a:pt x="3376638" y="2096472"/>
                </a:lnTo>
                <a:lnTo>
                  <a:pt x="3384852" y="2151455"/>
                </a:lnTo>
                <a:lnTo>
                  <a:pt x="3392390" y="2206857"/>
                </a:lnTo>
                <a:lnTo>
                  <a:pt x="3399245" y="2262667"/>
                </a:lnTo>
                <a:lnTo>
                  <a:pt x="3405411" y="2318872"/>
                </a:lnTo>
                <a:lnTo>
                  <a:pt x="3410878" y="2375460"/>
                </a:lnTo>
                <a:lnTo>
                  <a:pt x="3415641" y="2432420"/>
                </a:lnTo>
                <a:lnTo>
                  <a:pt x="3419692" y="2489739"/>
                </a:lnTo>
                <a:lnTo>
                  <a:pt x="3423023" y="2547405"/>
                </a:lnTo>
                <a:lnTo>
                  <a:pt x="3425627" y="2605406"/>
                </a:lnTo>
                <a:lnTo>
                  <a:pt x="3427495" y="2663730"/>
                </a:lnTo>
                <a:lnTo>
                  <a:pt x="3428622" y="2722365"/>
                </a:lnTo>
                <a:lnTo>
                  <a:pt x="3429000" y="2781300"/>
                </a:lnTo>
                <a:lnTo>
                  <a:pt x="3428622" y="2840234"/>
                </a:lnTo>
                <a:lnTo>
                  <a:pt x="3427495" y="2898869"/>
                </a:lnTo>
                <a:lnTo>
                  <a:pt x="3425627" y="2957193"/>
                </a:lnTo>
                <a:lnTo>
                  <a:pt x="3423023" y="3015194"/>
                </a:lnTo>
                <a:lnTo>
                  <a:pt x="3419692" y="3072860"/>
                </a:lnTo>
                <a:lnTo>
                  <a:pt x="3415641" y="3130179"/>
                </a:lnTo>
                <a:lnTo>
                  <a:pt x="3410878" y="3187139"/>
                </a:lnTo>
                <a:lnTo>
                  <a:pt x="3405411" y="3243727"/>
                </a:lnTo>
                <a:lnTo>
                  <a:pt x="3399245" y="3299932"/>
                </a:lnTo>
                <a:lnTo>
                  <a:pt x="3392390" y="3355742"/>
                </a:lnTo>
                <a:lnTo>
                  <a:pt x="3384852" y="3411144"/>
                </a:lnTo>
                <a:lnTo>
                  <a:pt x="3376638" y="3466127"/>
                </a:lnTo>
                <a:lnTo>
                  <a:pt x="3367757" y="3520678"/>
                </a:lnTo>
                <a:lnTo>
                  <a:pt x="3358216" y="3574785"/>
                </a:lnTo>
                <a:lnTo>
                  <a:pt x="3348022" y="3628437"/>
                </a:lnTo>
                <a:lnTo>
                  <a:pt x="3337182" y="3681621"/>
                </a:lnTo>
                <a:lnTo>
                  <a:pt x="3325705" y="3734325"/>
                </a:lnTo>
                <a:lnTo>
                  <a:pt x="3313597" y="3786537"/>
                </a:lnTo>
                <a:lnTo>
                  <a:pt x="3300865" y="3838244"/>
                </a:lnTo>
                <a:lnTo>
                  <a:pt x="3287518" y="3889436"/>
                </a:lnTo>
                <a:lnTo>
                  <a:pt x="3273563" y="3940100"/>
                </a:lnTo>
                <a:lnTo>
                  <a:pt x="3259007" y="3990223"/>
                </a:lnTo>
                <a:lnTo>
                  <a:pt x="3243858" y="4039795"/>
                </a:lnTo>
                <a:lnTo>
                  <a:pt x="3228123" y="4088801"/>
                </a:lnTo>
                <a:lnTo>
                  <a:pt x="3211809" y="4137232"/>
                </a:lnTo>
                <a:lnTo>
                  <a:pt x="3194924" y="4185074"/>
                </a:lnTo>
                <a:lnTo>
                  <a:pt x="3177476" y="4232315"/>
                </a:lnTo>
                <a:lnTo>
                  <a:pt x="3159471" y="4278944"/>
                </a:lnTo>
                <a:lnTo>
                  <a:pt x="3140918" y="4324948"/>
                </a:lnTo>
                <a:lnTo>
                  <a:pt x="3121824" y="4370315"/>
                </a:lnTo>
                <a:lnTo>
                  <a:pt x="3102195" y="4415034"/>
                </a:lnTo>
                <a:lnTo>
                  <a:pt x="3082040" y="4459091"/>
                </a:lnTo>
                <a:lnTo>
                  <a:pt x="3061367" y="4502476"/>
                </a:lnTo>
                <a:lnTo>
                  <a:pt x="3040181" y="4545175"/>
                </a:lnTo>
                <a:lnTo>
                  <a:pt x="3018492" y="4587178"/>
                </a:lnTo>
                <a:lnTo>
                  <a:pt x="2996306" y="4628471"/>
                </a:lnTo>
                <a:lnTo>
                  <a:pt x="2973630" y="4669043"/>
                </a:lnTo>
                <a:lnTo>
                  <a:pt x="2950473" y="4708882"/>
                </a:lnTo>
                <a:lnTo>
                  <a:pt x="2926841" y="4747976"/>
                </a:lnTo>
                <a:lnTo>
                  <a:pt x="2902743" y="4786312"/>
                </a:lnTo>
                <a:lnTo>
                  <a:pt x="2878185" y="4823878"/>
                </a:lnTo>
                <a:lnTo>
                  <a:pt x="2853175" y="4860663"/>
                </a:lnTo>
                <a:lnTo>
                  <a:pt x="2827721" y="4896654"/>
                </a:lnTo>
                <a:lnTo>
                  <a:pt x="2801829" y="4931840"/>
                </a:lnTo>
                <a:lnTo>
                  <a:pt x="2775507" y="4966208"/>
                </a:lnTo>
                <a:lnTo>
                  <a:pt x="2748764" y="4999746"/>
                </a:lnTo>
                <a:lnTo>
                  <a:pt x="2721605" y="5032442"/>
                </a:lnTo>
                <a:lnTo>
                  <a:pt x="2694039" y="5064284"/>
                </a:lnTo>
                <a:lnTo>
                  <a:pt x="2666073" y="5095260"/>
                </a:lnTo>
                <a:lnTo>
                  <a:pt x="2637714" y="5125358"/>
                </a:lnTo>
                <a:lnTo>
                  <a:pt x="2608971" y="5154566"/>
                </a:lnTo>
                <a:lnTo>
                  <a:pt x="2579849" y="5182872"/>
                </a:lnTo>
                <a:lnTo>
                  <a:pt x="2550358" y="5210263"/>
                </a:lnTo>
                <a:lnTo>
                  <a:pt x="2520503" y="5236728"/>
                </a:lnTo>
                <a:lnTo>
                  <a:pt x="2490294" y="5262255"/>
                </a:lnTo>
                <a:lnTo>
                  <a:pt x="2459736" y="5286831"/>
                </a:lnTo>
                <a:lnTo>
                  <a:pt x="2428838" y="5310444"/>
                </a:lnTo>
                <a:lnTo>
                  <a:pt x="2397607" y="5333083"/>
                </a:lnTo>
                <a:lnTo>
                  <a:pt x="2366050" y="5354735"/>
                </a:lnTo>
                <a:lnTo>
                  <a:pt x="2301989" y="5395031"/>
                </a:lnTo>
                <a:lnTo>
                  <a:pt x="2236716" y="5431235"/>
                </a:lnTo>
                <a:lnTo>
                  <a:pt x="2170288" y="5463251"/>
                </a:lnTo>
                <a:lnTo>
                  <a:pt x="2102767" y="5490983"/>
                </a:lnTo>
                <a:lnTo>
                  <a:pt x="2034211" y="5514333"/>
                </a:lnTo>
                <a:lnTo>
                  <a:pt x="1964679" y="5533205"/>
                </a:lnTo>
                <a:lnTo>
                  <a:pt x="1894232" y="5547503"/>
                </a:lnTo>
                <a:lnTo>
                  <a:pt x="1822929" y="5557130"/>
                </a:lnTo>
                <a:lnTo>
                  <a:pt x="1750830" y="5561990"/>
                </a:lnTo>
                <a:lnTo>
                  <a:pt x="1714500" y="5562602"/>
                </a:lnTo>
                <a:lnTo>
                  <a:pt x="1678169" y="5561991"/>
                </a:lnTo>
                <a:lnTo>
                  <a:pt x="1606070" y="5557131"/>
                </a:lnTo>
                <a:lnTo>
                  <a:pt x="1534767" y="5547504"/>
                </a:lnTo>
                <a:lnTo>
                  <a:pt x="1464320" y="5533206"/>
                </a:lnTo>
                <a:lnTo>
                  <a:pt x="1394788" y="5514333"/>
                </a:lnTo>
                <a:lnTo>
                  <a:pt x="1326232" y="5490983"/>
                </a:lnTo>
                <a:lnTo>
                  <a:pt x="1258711" y="5463252"/>
                </a:lnTo>
                <a:lnTo>
                  <a:pt x="1192283" y="5431235"/>
                </a:lnTo>
                <a:lnTo>
                  <a:pt x="1127010" y="5395031"/>
                </a:lnTo>
                <a:lnTo>
                  <a:pt x="1062949" y="5354735"/>
                </a:lnTo>
                <a:lnTo>
                  <a:pt x="1031392" y="5333083"/>
                </a:lnTo>
                <a:lnTo>
                  <a:pt x="1000161" y="5310444"/>
                </a:lnTo>
                <a:lnTo>
                  <a:pt x="969263" y="5286831"/>
                </a:lnTo>
                <a:lnTo>
                  <a:pt x="938705" y="5262255"/>
                </a:lnTo>
                <a:lnTo>
                  <a:pt x="908496" y="5236728"/>
                </a:lnTo>
                <a:lnTo>
                  <a:pt x="878641" y="5210263"/>
                </a:lnTo>
                <a:lnTo>
                  <a:pt x="849150" y="5182872"/>
                </a:lnTo>
                <a:lnTo>
                  <a:pt x="820028" y="5154566"/>
                </a:lnTo>
                <a:lnTo>
                  <a:pt x="791285" y="5125358"/>
                </a:lnTo>
                <a:lnTo>
                  <a:pt x="762926" y="5095260"/>
                </a:lnTo>
                <a:lnTo>
                  <a:pt x="734960" y="5064284"/>
                </a:lnTo>
                <a:lnTo>
                  <a:pt x="707394" y="5032442"/>
                </a:lnTo>
                <a:lnTo>
                  <a:pt x="680235" y="4999746"/>
                </a:lnTo>
                <a:lnTo>
                  <a:pt x="653492" y="4966208"/>
                </a:lnTo>
                <a:lnTo>
                  <a:pt x="627170" y="4931840"/>
                </a:lnTo>
                <a:lnTo>
                  <a:pt x="601278" y="4896654"/>
                </a:lnTo>
                <a:lnTo>
                  <a:pt x="575824" y="4860663"/>
                </a:lnTo>
                <a:lnTo>
                  <a:pt x="550814" y="4823878"/>
                </a:lnTo>
                <a:lnTo>
                  <a:pt x="526256" y="4786311"/>
                </a:lnTo>
                <a:lnTo>
                  <a:pt x="502158" y="4747975"/>
                </a:lnTo>
                <a:lnTo>
                  <a:pt x="478526" y="4708882"/>
                </a:lnTo>
                <a:lnTo>
                  <a:pt x="455369" y="4669043"/>
                </a:lnTo>
                <a:lnTo>
                  <a:pt x="432693" y="4628471"/>
                </a:lnTo>
                <a:lnTo>
                  <a:pt x="410507" y="4587178"/>
                </a:lnTo>
                <a:lnTo>
                  <a:pt x="388818" y="4545175"/>
                </a:lnTo>
                <a:lnTo>
                  <a:pt x="367632" y="4502476"/>
                </a:lnTo>
                <a:lnTo>
                  <a:pt x="346959" y="4459091"/>
                </a:lnTo>
                <a:lnTo>
                  <a:pt x="326804" y="4415033"/>
                </a:lnTo>
                <a:lnTo>
                  <a:pt x="307175" y="4370315"/>
                </a:lnTo>
                <a:lnTo>
                  <a:pt x="288081" y="4324948"/>
                </a:lnTo>
                <a:lnTo>
                  <a:pt x="269528" y="4278944"/>
                </a:lnTo>
                <a:lnTo>
                  <a:pt x="251523" y="4232315"/>
                </a:lnTo>
                <a:lnTo>
                  <a:pt x="234075" y="4185074"/>
                </a:lnTo>
                <a:lnTo>
                  <a:pt x="217190" y="4137232"/>
                </a:lnTo>
                <a:lnTo>
                  <a:pt x="200876" y="4088801"/>
                </a:lnTo>
                <a:lnTo>
                  <a:pt x="185141" y="4039794"/>
                </a:lnTo>
                <a:lnTo>
                  <a:pt x="169992" y="3990223"/>
                </a:lnTo>
                <a:lnTo>
                  <a:pt x="155436" y="3940100"/>
                </a:lnTo>
                <a:lnTo>
                  <a:pt x="141481" y="3889436"/>
                </a:lnTo>
                <a:lnTo>
                  <a:pt x="128134" y="3838244"/>
                </a:lnTo>
                <a:lnTo>
                  <a:pt x="115402" y="3786536"/>
                </a:lnTo>
                <a:lnTo>
                  <a:pt x="103294" y="3734324"/>
                </a:lnTo>
                <a:lnTo>
                  <a:pt x="91817" y="3681621"/>
                </a:lnTo>
                <a:lnTo>
                  <a:pt x="80977" y="3628437"/>
                </a:lnTo>
                <a:lnTo>
                  <a:pt x="70783" y="3574785"/>
                </a:lnTo>
                <a:lnTo>
                  <a:pt x="61242" y="3520678"/>
                </a:lnTo>
                <a:lnTo>
                  <a:pt x="52361" y="3466127"/>
                </a:lnTo>
                <a:lnTo>
                  <a:pt x="44147" y="3411144"/>
                </a:lnTo>
                <a:lnTo>
                  <a:pt x="36609" y="3355742"/>
                </a:lnTo>
                <a:lnTo>
                  <a:pt x="29754" y="3299932"/>
                </a:lnTo>
                <a:lnTo>
                  <a:pt x="23588" y="3243727"/>
                </a:lnTo>
                <a:lnTo>
                  <a:pt x="18121" y="3187139"/>
                </a:lnTo>
                <a:lnTo>
                  <a:pt x="13358" y="3130179"/>
                </a:lnTo>
                <a:lnTo>
                  <a:pt x="9307" y="3072860"/>
                </a:lnTo>
                <a:lnTo>
                  <a:pt x="5976" y="3015194"/>
                </a:lnTo>
                <a:lnTo>
                  <a:pt x="3372" y="2957193"/>
                </a:lnTo>
                <a:lnTo>
                  <a:pt x="1504" y="2898869"/>
                </a:lnTo>
                <a:lnTo>
                  <a:pt x="377" y="2840234"/>
                </a:lnTo>
                <a:lnTo>
                  <a:pt x="0" y="278130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3950" y="1828800"/>
            <a:ext cx="3321050" cy="121920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83185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655"/>
              </a:spcBef>
              <a:tabLst>
                <a:tab pos="1197610" algn="l"/>
                <a:tab pos="3232150" algn="l"/>
              </a:tabLst>
            </a:pPr>
            <a:r>
              <a:rPr dirty="0" baseline="-21043" sz="4950" spc="22" i="1">
                <a:latin typeface="Times New Roman"/>
                <a:cs typeface="Times New Roman"/>
              </a:rPr>
              <a:t>K</a:t>
            </a:r>
            <a:r>
              <a:rPr dirty="0" baseline="-21043" sz="4950" spc="345" i="1">
                <a:latin typeface="Times New Roman"/>
                <a:cs typeface="Times New Roman"/>
              </a:rPr>
              <a:t> </a:t>
            </a:r>
            <a:r>
              <a:rPr dirty="0" baseline="-21043" sz="4950" spc="15">
                <a:latin typeface="Symbol"/>
                <a:cs typeface="Symbol"/>
              </a:rPr>
              <a:t></a:t>
            </a:r>
            <a:r>
              <a:rPr dirty="0" u="heavy" sz="3300" spc="1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dirty="0" baseline="14309" sz="4950" spc="15" i="1">
                <a:latin typeface="Times New Roman"/>
                <a:cs typeface="Times New Roman"/>
              </a:rPr>
              <a:t>V</a:t>
            </a:r>
            <a:r>
              <a:rPr dirty="0" u="heavy" sz="19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LL</a:t>
            </a:r>
            <a:r>
              <a:rPr dirty="0" u="heavy" sz="1900" spc="1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dirty="0" u="heavy" sz="19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MAXnom	</a:t>
            </a:r>
            <a:endParaRPr sz="1900">
              <a:latin typeface="Times New Roman"/>
              <a:cs typeface="Times New Roman"/>
            </a:endParaRPr>
          </a:p>
          <a:p>
            <a:pPr marL="848360">
              <a:lnSpc>
                <a:spcPct val="100000"/>
              </a:lnSpc>
              <a:spcBef>
                <a:spcPts val="720"/>
              </a:spcBef>
            </a:pPr>
            <a:r>
              <a:rPr dirty="0" baseline="14309" sz="4950" spc="22">
                <a:latin typeface="Times New Roman"/>
                <a:cs typeface="Times New Roman"/>
              </a:rPr>
              <a:t>min</a:t>
            </a:r>
            <a:r>
              <a:rPr dirty="0" baseline="14309" sz="4950" spc="22" i="1">
                <a:latin typeface="Times New Roman"/>
                <a:cs typeface="Times New Roman"/>
              </a:rPr>
              <a:t>V</a:t>
            </a:r>
            <a:r>
              <a:rPr dirty="0" sz="1900" spc="15" i="1">
                <a:latin typeface="Times New Roman"/>
                <a:cs typeface="Times New Roman"/>
              </a:rPr>
              <a:t>LL</a:t>
            </a:r>
            <a:r>
              <a:rPr dirty="0" sz="1900" spc="15">
                <a:latin typeface="Symbol"/>
                <a:cs typeface="Symbol"/>
              </a:rPr>
              <a:t></a:t>
            </a:r>
            <a:r>
              <a:rPr dirty="0" sz="1900" spc="15" i="1">
                <a:latin typeface="Times New Roman"/>
                <a:cs typeface="Times New Roman"/>
              </a:rPr>
              <a:t>operacion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0" y="4038536"/>
            <a:ext cx="4121150" cy="63055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109220" rIns="0" bIns="0" rtlCol="0" vert="horz">
            <a:spAutoFit/>
          </a:bodyPr>
          <a:lstStyle/>
          <a:p>
            <a:pPr marL="76835">
              <a:lnSpc>
                <a:spcPct val="100000"/>
              </a:lnSpc>
              <a:spcBef>
                <a:spcPts val="860"/>
              </a:spcBef>
              <a:tabLst>
                <a:tab pos="2070100" algn="l"/>
              </a:tabLst>
            </a:pPr>
            <a:r>
              <a:rPr dirty="0" baseline="14309" sz="4950" spc="44" i="1">
                <a:latin typeface="Times New Roman"/>
                <a:cs typeface="Times New Roman"/>
              </a:rPr>
              <a:t>I</a:t>
            </a:r>
            <a:r>
              <a:rPr dirty="0" sz="1900" spc="30" i="1">
                <a:latin typeface="Times New Roman"/>
                <a:cs typeface="Times New Roman"/>
              </a:rPr>
              <a:t>a</a:t>
            </a:r>
            <a:r>
              <a:rPr dirty="0" sz="1900" spc="30">
                <a:latin typeface="Symbol"/>
                <a:cs typeface="Symbol"/>
              </a:rPr>
              <a:t></a:t>
            </a:r>
            <a:r>
              <a:rPr dirty="0" sz="1900" spc="30" i="1">
                <a:latin typeface="Times New Roman"/>
                <a:cs typeface="Times New Roman"/>
              </a:rPr>
              <a:t>MAXsimetrica	</a:t>
            </a:r>
            <a:r>
              <a:rPr dirty="0" baseline="14309" sz="4950" spc="120">
                <a:latin typeface="Symbol"/>
                <a:cs typeface="Symbol"/>
              </a:rPr>
              <a:t></a:t>
            </a:r>
            <a:r>
              <a:rPr dirty="0" baseline="14309" sz="4950" spc="-89">
                <a:latin typeface="Times New Roman"/>
                <a:cs typeface="Times New Roman"/>
              </a:rPr>
              <a:t> </a:t>
            </a:r>
            <a:r>
              <a:rPr dirty="0" baseline="14309" sz="4950" spc="150" i="1">
                <a:latin typeface="Times New Roman"/>
                <a:cs typeface="Times New Roman"/>
              </a:rPr>
              <a:t>K</a:t>
            </a:r>
            <a:r>
              <a:rPr dirty="0" baseline="14309" sz="4950" spc="-382" i="1">
                <a:latin typeface="Times New Roman"/>
                <a:cs typeface="Times New Roman"/>
              </a:rPr>
              <a:t> </a:t>
            </a:r>
            <a:r>
              <a:rPr dirty="0" baseline="14309" sz="4950" spc="120">
                <a:latin typeface="Symbol"/>
                <a:cs typeface="Symbol"/>
              </a:rPr>
              <a:t></a:t>
            </a:r>
            <a:r>
              <a:rPr dirty="0" baseline="14309" sz="4950" spc="-540">
                <a:latin typeface="Times New Roman"/>
                <a:cs typeface="Times New Roman"/>
              </a:rPr>
              <a:t> </a:t>
            </a:r>
            <a:r>
              <a:rPr dirty="0" baseline="14309" sz="4950" spc="97" i="1">
                <a:latin typeface="Times New Roman"/>
                <a:cs typeface="Times New Roman"/>
              </a:rPr>
              <a:t>I</a:t>
            </a:r>
            <a:r>
              <a:rPr dirty="0" sz="1900" spc="65" i="1">
                <a:latin typeface="Times New Roman"/>
                <a:cs typeface="Times New Roman"/>
              </a:rPr>
              <a:t>cc</a:t>
            </a:r>
            <a:r>
              <a:rPr dirty="0" sz="1900" spc="65">
                <a:latin typeface="Symbol"/>
                <a:cs typeface="Symbol"/>
              </a:rPr>
              <a:t></a:t>
            </a:r>
            <a:r>
              <a:rPr dirty="0" sz="1900" spc="65" i="1">
                <a:latin typeface="Times New Roman"/>
                <a:cs typeface="Times New Roman"/>
              </a:rPr>
              <a:t>nom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5000" y="5561011"/>
            <a:ext cx="4959350" cy="1221105"/>
          </a:xfrm>
          <a:custGeom>
            <a:avLst/>
            <a:gdLst/>
            <a:ahLst/>
            <a:cxnLst/>
            <a:rect l="l" t="t" r="r" b="b"/>
            <a:pathLst>
              <a:path w="4959350" h="1221104">
                <a:moveTo>
                  <a:pt x="0" y="1220787"/>
                </a:moveTo>
                <a:lnTo>
                  <a:pt x="4959350" y="1220787"/>
                </a:lnTo>
                <a:lnTo>
                  <a:pt x="4959350" y="0"/>
                </a:lnTo>
                <a:lnTo>
                  <a:pt x="0" y="0"/>
                </a:lnTo>
                <a:lnTo>
                  <a:pt x="0" y="12207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02565" y="6119298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 h="0">
                <a:moveTo>
                  <a:pt x="0" y="0"/>
                </a:moveTo>
                <a:lnTo>
                  <a:pt x="1699248" y="0"/>
                </a:lnTo>
              </a:path>
            </a:pathLst>
          </a:custGeom>
          <a:ln w="206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967900" y="5792792"/>
            <a:ext cx="167005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300" spc="15" i="1">
                <a:latin typeface="Times New Roman"/>
                <a:cs typeface="Times New Roman"/>
              </a:rPr>
              <a:t>I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76412" y="6120322"/>
            <a:ext cx="285115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300" spc="25" i="1">
                <a:latin typeface="Times New Roman"/>
                <a:cs typeface="Times New Roman"/>
              </a:rPr>
              <a:t>V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0858" y="6076615"/>
            <a:ext cx="120777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140" i="1">
                <a:latin typeface="Times New Roman"/>
                <a:cs typeface="Times New Roman"/>
              </a:rPr>
              <a:t>a</a:t>
            </a:r>
            <a:r>
              <a:rPr dirty="0" sz="1900" spc="130">
                <a:latin typeface="Symbol"/>
                <a:cs typeface="Symbol"/>
              </a:rPr>
              <a:t></a:t>
            </a:r>
            <a:r>
              <a:rPr dirty="0" sz="1900" spc="-10" i="1">
                <a:latin typeface="Times New Roman"/>
                <a:cs typeface="Times New Roman"/>
              </a:rPr>
              <a:t>s</a:t>
            </a:r>
            <a:r>
              <a:rPr dirty="0" sz="1900" i="1">
                <a:latin typeface="Times New Roman"/>
                <a:cs typeface="Times New Roman"/>
              </a:rPr>
              <a:t>i</a:t>
            </a:r>
            <a:r>
              <a:rPr dirty="0" sz="1900" spc="-20" i="1">
                <a:latin typeface="Times New Roman"/>
                <a:cs typeface="Times New Roman"/>
              </a:rPr>
              <a:t>m</a:t>
            </a:r>
            <a:r>
              <a:rPr dirty="0" sz="1900" spc="-20" i="1">
                <a:latin typeface="Times New Roman"/>
                <a:cs typeface="Times New Roman"/>
              </a:rPr>
              <a:t>e</a:t>
            </a:r>
            <a:r>
              <a:rPr dirty="0" sz="1900" i="1">
                <a:latin typeface="Times New Roman"/>
                <a:cs typeface="Times New Roman"/>
              </a:rPr>
              <a:t>t</a:t>
            </a:r>
            <a:r>
              <a:rPr dirty="0" sz="1900" spc="-10" i="1">
                <a:latin typeface="Times New Roman"/>
                <a:cs typeface="Times New Roman"/>
              </a:rPr>
              <a:t>r</a:t>
            </a:r>
            <a:r>
              <a:rPr dirty="0" sz="1900" i="1">
                <a:latin typeface="Times New Roman"/>
                <a:cs typeface="Times New Roman"/>
              </a:rPr>
              <a:t>i</a:t>
            </a:r>
            <a:r>
              <a:rPr dirty="0" sz="1900" spc="-20" i="1">
                <a:latin typeface="Times New Roman"/>
                <a:cs typeface="Times New Roman"/>
              </a:rPr>
              <a:t>c</a:t>
            </a:r>
            <a:r>
              <a:rPr dirty="0" sz="1900" spc="15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05436" y="6076615"/>
            <a:ext cx="81915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35" i="1">
                <a:latin typeface="Times New Roman"/>
                <a:cs typeface="Times New Roman"/>
              </a:rPr>
              <a:t>cc</a:t>
            </a:r>
            <a:r>
              <a:rPr dirty="0" sz="1900" spc="35">
                <a:latin typeface="Symbol"/>
                <a:cs typeface="Symbol"/>
              </a:rPr>
              <a:t></a:t>
            </a:r>
            <a:r>
              <a:rPr dirty="0" sz="1900" spc="35" i="1">
                <a:latin typeface="Times New Roman"/>
                <a:cs typeface="Times New Roman"/>
              </a:rPr>
              <a:t>nom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4205" y="6404166"/>
            <a:ext cx="142684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10" i="1">
                <a:latin typeface="Times New Roman"/>
                <a:cs typeface="Times New Roman"/>
              </a:rPr>
              <a:t>LL</a:t>
            </a:r>
            <a:r>
              <a:rPr dirty="0" sz="1900" spc="10">
                <a:latin typeface="Symbol"/>
                <a:cs typeface="Symbol"/>
              </a:rPr>
              <a:t></a:t>
            </a:r>
            <a:r>
              <a:rPr dirty="0" sz="1900" spc="10" i="1">
                <a:latin typeface="Times New Roman"/>
                <a:cs typeface="Times New Roman"/>
              </a:rPr>
              <a:t>operacion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1827" y="5632329"/>
            <a:ext cx="2016760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1043" sz="4950" spc="37">
                <a:latin typeface="Symbol"/>
                <a:cs typeface="Symbol"/>
              </a:rPr>
              <a:t></a:t>
            </a:r>
            <a:r>
              <a:rPr dirty="0" baseline="-21043" sz="4950" spc="37">
                <a:latin typeface="Times New Roman"/>
                <a:cs typeface="Times New Roman"/>
              </a:rPr>
              <a:t> </a:t>
            </a:r>
            <a:r>
              <a:rPr dirty="0" baseline="14309" sz="4950" spc="22" i="1">
                <a:latin typeface="Times New Roman"/>
                <a:cs typeface="Times New Roman"/>
              </a:rPr>
              <a:t>V</a:t>
            </a:r>
            <a:r>
              <a:rPr dirty="0" sz="1900" spc="15" i="1">
                <a:latin typeface="Times New Roman"/>
                <a:cs typeface="Times New Roman"/>
              </a:rPr>
              <a:t>LL</a:t>
            </a:r>
            <a:r>
              <a:rPr dirty="0" sz="1900" spc="15">
                <a:latin typeface="Symbol"/>
                <a:cs typeface="Symbol"/>
              </a:rPr>
              <a:t></a:t>
            </a:r>
            <a:r>
              <a:rPr dirty="0" sz="1900" spc="15" i="1">
                <a:latin typeface="Times New Roman"/>
                <a:cs typeface="Times New Roman"/>
              </a:rPr>
              <a:t>MAXnom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47896" y="5792792"/>
            <a:ext cx="466090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1785" indent="-299085">
              <a:lnSpc>
                <a:spcPct val="100000"/>
              </a:lnSpc>
              <a:spcBef>
                <a:spcPts val="95"/>
              </a:spcBef>
              <a:buFont typeface="Symbol"/>
              <a:buChar char=""/>
              <a:tabLst>
                <a:tab pos="311785" algn="l"/>
              </a:tabLst>
            </a:pPr>
            <a:r>
              <a:rPr dirty="0" sz="3300" spc="15" i="1">
                <a:latin typeface="Times New Roman"/>
                <a:cs typeface="Times New Roman"/>
              </a:rPr>
              <a:t>I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4939" y="175577"/>
            <a:ext cx="7767320" cy="152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Selección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de</a:t>
            </a:r>
            <a:r>
              <a:rPr dirty="0" sz="3200" spc="-45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interruptores</a:t>
            </a:r>
            <a:endParaRPr sz="3200">
              <a:latin typeface="Arial"/>
              <a:cs typeface="Arial"/>
            </a:endParaRPr>
          </a:p>
          <a:p>
            <a:pPr marL="88900" marR="5080">
              <a:lnSpc>
                <a:spcPct val="100000"/>
              </a:lnSpc>
              <a:spcBef>
                <a:spcPts val="2200"/>
              </a:spcBef>
              <a:tabLst>
                <a:tab pos="1140460" algn="l"/>
                <a:tab pos="1610360" algn="l"/>
                <a:tab pos="2369820" algn="l"/>
                <a:tab pos="2840355" algn="l"/>
                <a:tab pos="4387215" algn="l"/>
                <a:tab pos="5627370" algn="l"/>
                <a:tab pos="6013450" algn="l"/>
                <a:tab pos="7406005" algn="l"/>
              </a:tabLst>
            </a:pP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El 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factor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25">
                <a:solidFill>
                  <a:srgbClr val="0000FF"/>
                </a:solidFill>
                <a:latin typeface="Arial Rounded MT Bold"/>
                <a:cs typeface="Arial Rounded MT Bold"/>
              </a:rPr>
              <a:t>rango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K</a:t>
            </a:r>
            <a:r>
              <a:rPr dirty="0" sz="2400">
                <a:latin typeface="Arial Rounded MT Bold"/>
                <a:cs typeface="Arial Rounded MT Bold"/>
              </a:rPr>
              <a:t>, </a:t>
            </a:r>
            <a:r>
              <a:rPr dirty="0" sz="2400" spc="-5">
                <a:latin typeface="Arial Rounded MT Bold"/>
                <a:cs typeface="Arial Rounded MT Bold"/>
              </a:rPr>
              <a:t>determina el </a:t>
            </a:r>
            <a:r>
              <a:rPr dirty="0" sz="2400" spc="-30">
                <a:latin typeface="Arial Rounded MT Bold"/>
                <a:cs typeface="Arial Rounded MT Bold"/>
              </a:rPr>
              <a:t>rango </a:t>
            </a:r>
            <a:r>
              <a:rPr dirty="0" sz="2400">
                <a:latin typeface="Arial Rounded MT Bold"/>
                <a:cs typeface="Arial Rounded MT Bold"/>
              </a:rPr>
              <a:t>de tensión  s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b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 spc="-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l	q</a:t>
            </a: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 spc="-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l	p</a:t>
            </a:r>
            <a:r>
              <a:rPr dirty="0" sz="2400" spc="-95">
                <a:latin typeface="Arial Rounded MT Bold"/>
                <a:cs typeface="Arial Rounded MT Bold"/>
              </a:rPr>
              <a:t>r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d</a:t>
            </a: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 spc="10">
                <a:latin typeface="Arial Rounded MT Bold"/>
                <a:cs typeface="Arial Rounded MT Bold"/>
              </a:rPr>
              <a:t>c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>
                <a:latin typeface="Arial Rounded MT Bold"/>
                <a:cs typeface="Arial Rounded MT Bold"/>
              </a:rPr>
              <a:t>o	</a:t>
            </a:r>
            <a:r>
              <a:rPr dirty="0" sz="2400" spc="-10">
                <a:latin typeface="Arial Rounded MT Bold"/>
                <a:cs typeface="Arial Rounded MT Bold"/>
              </a:rPr>
              <a:t>(</a:t>
            </a:r>
            <a:r>
              <a:rPr dirty="0" sz="2400" spc="20" b="1">
                <a:solidFill>
                  <a:srgbClr val="000099"/>
                </a:solidFill>
                <a:latin typeface="Arial Rounded MT Bold"/>
                <a:cs typeface="Arial Rounded MT Bold"/>
              </a:rPr>
              <a:t>I</a:t>
            </a:r>
            <a:r>
              <a:rPr dirty="0" sz="18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cc</a:t>
            </a:r>
            <a:r>
              <a:rPr dirty="0" sz="1800" spc="20">
                <a:solidFill>
                  <a:srgbClr val="000099"/>
                </a:solidFill>
                <a:latin typeface="Arial Rounded MT Bold"/>
                <a:cs typeface="Arial Rounded MT Bold"/>
              </a:rPr>
              <a:t>-</a:t>
            </a:r>
            <a:r>
              <a:rPr dirty="0" sz="1800" spc="-10">
                <a:solidFill>
                  <a:srgbClr val="000099"/>
                </a:solidFill>
                <a:latin typeface="Arial Rounded MT Bold"/>
                <a:cs typeface="Arial Rounded MT Bold"/>
              </a:rPr>
              <a:t>n</a:t>
            </a:r>
            <a:r>
              <a:rPr dirty="0" sz="1800" spc="10">
                <a:solidFill>
                  <a:srgbClr val="000099"/>
                </a:solidFill>
                <a:latin typeface="Arial Rounded MT Bold"/>
                <a:cs typeface="Arial Rounded MT Bold"/>
              </a:rPr>
              <a:t>o</a:t>
            </a:r>
            <a:r>
              <a:rPr dirty="0" sz="1800">
                <a:solidFill>
                  <a:srgbClr val="000099"/>
                </a:solidFill>
                <a:latin typeface="Arial Rounded MT Bold"/>
                <a:cs typeface="Arial Rounded MT Bold"/>
              </a:rPr>
              <a:t>m	</a:t>
            </a:r>
            <a:r>
              <a:rPr dirty="0" sz="2400">
                <a:latin typeface="Arial Rounded MT Bold"/>
                <a:cs typeface="Arial Rounded MT Bold"/>
              </a:rPr>
              <a:t>X	</a:t>
            </a:r>
            <a:r>
              <a:rPr dirty="0" sz="2400" spc="25" b="1">
                <a:solidFill>
                  <a:srgbClr val="000099"/>
                </a:solidFill>
                <a:latin typeface="Arial Rounded MT Bold"/>
                <a:cs typeface="Arial Rounded MT Bold"/>
              </a:rPr>
              <a:t>V</a:t>
            </a:r>
            <a:r>
              <a:rPr dirty="0" sz="1800" spc="-10">
                <a:solidFill>
                  <a:srgbClr val="000099"/>
                </a:solidFill>
                <a:latin typeface="Arial Rounded MT Bold"/>
                <a:cs typeface="Arial Rounded MT Bold"/>
              </a:rPr>
              <a:t>LL</a:t>
            </a:r>
            <a:r>
              <a:rPr dirty="0" sz="1800">
                <a:solidFill>
                  <a:srgbClr val="000099"/>
                </a:solidFill>
                <a:latin typeface="Arial Rounded MT Bold"/>
                <a:cs typeface="Arial Rounded MT Bold"/>
              </a:rPr>
              <a:t>-</a:t>
            </a:r>
            <a:r>
              <a:rPr dirty="0" sz="1800" spc="-10">
                <a:solidFill>
                  <a:srgbClr val="000099"/>
                </a:solidFill>
                <a:latin typeface="Arial Rounded MT Bold"/>
                <a:cs typeface="Arial Rounded MT Bold"/>
              </a:rPr>
              <a:t>o</a:t>
            </a:r>
            <a:r>
              <a:rPr dirty="0" sz="1800">
                <a:solidFill>
                  <a:srgbClr val="000099"/>
                </a:solidFill>
                <a:latin typeface="Arial Rounded MT Bold"/>
                <a:cs typeface="Arial Rounded MT Bold"/>
              </a:rPr>
              <a:t>pe</a:t>
            </a:r>
            <a:r>
              <a:rPr dirty="0" sz="1800" spc="-10">
                <a:solidFill>
                  <a:srgbClr val="000099"/>
                </a:solidFill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)	</a:t>
            </a:r>
            <a:r>
              <a:rPr dirty="0" sz="2400" spc="-10">
                <a:latin typeface="Arial Rounded MT Bold"/>
                <a:cs typeface="Arial Rounded MT Bold"/>
              </a:rPr>
              <a:t>es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1140" y="1674495"/>
            <a:ext cx="1589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15">
                <a:latin typeface="Arial Rounded MT Bold"/>
                <a:cs typeface="Arial Rounded MT Bold"/>
              </a:rPr>
              <a:t>o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1140" y="3245484"/>
            <a:ext cx="852868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Se </a:t>
            </a:r>
            <a:r>
              <a:rPr dirty="0" sz="2400" spc="-20">
                <a:latin typeface="Arial Rounded MT Bold"/>
                <a:cs typeface="Arial Rounded MT Bold"/>
              </a:rPr>
              <a:t>requiere </a:t>
            </a:r>
            <a:r>
              <a:rPr dirty="0" sz="2400" spc="-5">
                <a:latin typeface="Arial Rounded MT Bold"/>
                <a:cs typeface="Arial Rounded MT Bold"/>
              </a:rPr>
              <a:t>que un </a:t>
            </a:r>
            <a:r>
              <a:rPr dirty="0" sz="2400" spc="-15">
                <a:latin typeface="Arial Rounded MT Bold"/>
                <a:cs typeface="Arial Rounded MT Bold"/>
              </a:rPr>
              <a:t>interruptor para </a:t>
            </a:r>
            <a:r>
              <a:rPr dirty="0" sz="2400" spc="-10">
                <a:latin typeface="Arial Rounded MT Bold"/>
                <a:cs typeface="Arial Rounded MT Bold"/>
              </a:rPr>
              <a:t>tener una</a:t>
            </a:r>
            <a:r>
              <a:rPr dirty="0" sz="2400" spc="140"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capacidad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interrupción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simétrica</a:t>
            </a:r>
            <a:r>
              <a:rPr dirty="0" sz="2400" spc="15">
                <a:solidFill>
                  <a:srgbClr val="0000FF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máxima</a:t>
            </a:r>
            <a:r>
              <a:rPr dirty="0" sz="2400" spc="-5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1140" y="4754245"/>
            <a:ext cx="845312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3720" algn="l"/>
                <a:tab pos="2286000" algn="l"/>
                <a:tab pos="2837815" algn="l"/>
                <a:tab pos="4831715" algn="l"/>
                <a:tab pos="6394450" algn="l"/>
                <a:tab pos="7350125" algn="l"/>
              </a:tabLst>
            </a:pP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La	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capacidad	</a:t>
            </a:r>
            <a:r>
              <a:rPr dirty="0" sz="2400" spc="10">
                <a:solidFill>
                  <a:srgbClr val="0000FF"/>
                </a:solidFill>
                <a:latin typeface="Arial Rounded MT Bold"/>
                <a:cs typeface="Arial Rounded MT Bold"/>
              </a:rPr>
              <a:t>de	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interrupción	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simétrica	</a:t>
            </a:r>
            <a:r>
              <a:rPr dirty="0" sz="2400" spc="-20">
                <a:latin typeface="Arial Rounded MT Bold"/>
                <a:cs typeface="Arial Rounded MT Bold"/>
              </a:rPr>
              <a:t>entre	</a:t>
            </a:r>
            <a:r>
              <a:rPr dirty="0" sz="2400" spc="-5">
                <a:latin typeface="Arial Rounded MT Bold"/>
                <a:cs typeface="Arial Rounded MT Bold"/>
              </a:rPr>
              <a:t>tensión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Arial Rounded MT Bold"/>
                <a:cs typeface="Arial Rounded MT Bold"/>
              </a:rPr>
              <a:t>máxima </a:t>
            </a:r>
            <a:r>
              <a:rPr dirty="0" sz="2400" spc="-10">
                <a:latin typeface="Arial Rounded MT Bold"/>
                <a:cs typeface="Arial Rounded MT Bold"/>
              </a:rPr>
              <a:t>nominal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1/K por tensión de</a:t>
            </a:r>
            <a:r>
              <a:rPr dirty="0" sz="2400" spc="50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operación: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175577"/>
            <a:ext cx="514413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Selección </a:t>
            </a:r>
            <a:r>
              <a:rPr dirty="0"/>
              <a:t>de</a:t>
            </a:r>
            <a:r>
              <a:rPr dirty="0" spc="-65"/>
              <a:t> </a:t>
            </a:r>
            <a:r>
              <a:rPr dirty="0" spc="-5"/>
              <a:t>interruptores</a:t>
            </a:r>
          </a:p>
        </p:txBody>
      </p:sp>
      <p:sp>
        <p:nvSpPr>
          <p:cNvPr id="3" name="object 3"/>
          <p:cNvSpPr/>
          <p:nvPr/>
        </p:nvSpPr>
        <p:spPr>
          <a:xfrm>
            <a:off x="1654117" y="1417654"/>
            <a:ext cx="5823065" cy="50539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2900" y="152400"/>
            <a:ext cx="0" cy="1448435"/>
          </a:xfrm>
          <a:custGeom>
            <a:avLst/>
            <a:gdLst/>
            <a:ahLst/>
            <a:cxnLst/>
            <a:rect l="l" t="t" r="r" b="b"/>
            <a:pathLst>
              <a:path w="0" h="1448435">
                <a:moveTo>
                  <a:pt x="0" y="0"/>
                </a:moveTo>
                <a:lnTo>
                  <a:pt x="0" y="144786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489442" y="152400"/>
            <a:ext cx="118490" cy="119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53400" y="320293"/>
            <a:ext cx="120015" cy="1184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21420" y="320293"/>
            <a:ext cx="118490" cy="1184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9442" y="320293"/>
            <a:ext cx="118490" cy="1184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657463" y="320293"/>
            <a:ext cx="118617" cy="1184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153400" y="488187"/>
            <a:ext cx="120015" cy="1184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321420" y="488187"/>
            <a:ext cx="118490" cy="1184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89442" y="488187"/>
            <a:ext cx="118490" cy="1184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657463" y="488187"/>
            <a:ext cx="118617" cy="1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825483" y="488187"/>
            <a:ext cx="120142" cy="1184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489442" y="656208"/>
            <a:ext cx="118490" cy="1198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657463" y="656208"/>
            <a:ext cx="118617" cy="1198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89442" y="824102"/>
            <a:ext cx="118490" cy="1198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657463" y="824102"/>
            <a:ext cx="118617" cy="1198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489442" y="991997"/>
            <a:ext cx="118490" cy="11849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657463" y="991997"/>
            <a:ext cx="118617" cy="11849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153400" y="1159891"/>
            <a:ext cx="120015" cy="11849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489442" y="1159891"/>
            <a:ext cx="118490" cy="11849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321420" y="1159891"/>
            <a:ext cx="118490" cy="11849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657463" y="1159891"/>
            <a:ext cx="118617" cy="1184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657463" y="1327911"/>
            <a:ext cx="118617" cy="11988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307340" y="142557"/>
            <a:ext cx="570611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5">
                <a:solidFill>
                  <a:srgbClr val="0000FF"/>
                </a:solidFill>
              </a:rPr>
              <a:t>Potencia trifásica </a:t>
            </a:r>
            <a:r>
              <a:rPr dirty="0" sz="3900">
                <a:solidFill>
                  <a:srgbClr val="0000FF"/>
                </a:solidFill>
              </a:rPr>
              <a:t>de</a:t>
            </a:r>
            <a:r>
              <a:rPr dirty="0" sz="3900" spc="60">
                <a:solidFill>
                  <a:srgbClr val="0000FF"/>
                </a:solidFill>
              </a:rPr>
              <a:t> </a:t>
            </a:r>
            <a:r>
              <a:rPr dirty="0" sz="3900">
                <a:solidFill>
                  <a:srgbClr val="0000FF"/>
                </a:solidFill>
              </a:rPr>
              <a:t>CC</a:t>
            </a:r>
            <a:endParaRPr sz="3900"/>
          </a:p>
        </p:txBody>
      </p:sp>
      <p:sp>
        <p:nvSpPr>
          <p:cNvPr id="35" name="object 35"/>
          <p:cNvSpPr/>
          <p:nvPr/>
        </p:nvSpPr>
        <p:spPr>
          <a:xfrm>
            <a:off x="6553200" y="161131"/>
            <a:ext cx="1289050" cy="97918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590800" y="1828800"/>
            <a:ext cx="1219200" cy="228600"/>
          </a:xfrm>
          <a:custGeom>
            <a:avLst/>
            <a:gdLst/>
            <a:ahLst/>
            <a:cxnLst/>
            <a:rect l="l" t="t" r="r" b="b"/>
            <a:pathLst>
              <a:path w="1219200" h="228600">
                <a:moveTo>
                  <a:pt x="1219200" y="114300"/>
                </a:moveTo>
                <a:lnTo>
                  <a:pt x="914400" y="228600"/>
                </a:lnTo>
                <a:lnTo>
                  <a:pt x="914400" y="171450"/>
                </a:lnTo>
                <a:lnTo>
                  <a:pt x="0" y="171450"/>
                </a:lnTo>
                <a:lnTo>
                  <a:pt x="0" y="57150"/>
                </a:lnTo>
                <a:lnTo>
                  <a:pt x="914400" y="57150"/>
                </a:lnTo>
                <a:lnTo>
                  <a:pt x="914400" y="0"/>
                </a:lnTo>
                <a:lnTo>
                  <a:pt x="1219200" y="114300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943600" y="2590863"/>
            <a:ext cx="2408555" cy="1144905"/>
          </a:xfrm>
          <a:custGeom>
            <a:avLst/>
            <a:gdLst/>
            <a:ahLst/>
            <a:cxnLst/>
            <a:rect l="l" t="t" r="r" b="b"/>
            <a:pathLst>
              <a:path w="2408554" h="1144904">
                <a:moveTo>
                  <a:pt x="0" y="1144587"/>
                </a:moveTo>
                <a:lnTo>
                  <a:pt x="2408301" y="1144587"/>
                </a:lnTo>
                <a:lnTo>
                  <a:pt x="2408301" y="0"/>
                </a:lnTo>
                <a:lnTo>
                  <a:pt x="0" y="0"/>
                </a:lnTo>
                <a:lnTo>
                  <a:pt x="0" y="1144587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824658" y="2622405"/>
            <a:ext cx="24892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20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22084" y="2548074"/>
            <a:ext cx="544195" cy="92773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algn="r" marR="30480">
              <a:lnSpc>
                <a:spcPct val="100000"/>
              </a:lnSpc>
              <a:spcBef>
                <a:spcPts val="650"/>
              </a:spcBef>
            </a:pPr>
            <a:r>
              <a:rPr dirty="0" sz="1700" spc="25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905"/>
              </a:spcBef>
            </a:pPr>
            <a:r>
              <a:rPr dirty="0" baseline="-25000" sz="4500" spc="195" i="1">
                <a:latin typeface="Times New Roman"/>
                <a:cs typeface="Times New Roman"/>
              </a:rPr>
              <a:t>S</a:t>
            </a:r>
            <a:r>
              <a:rPr dirty="0" sz="1700" spc="130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981515" y="2720474"/>
            <a:ext cx="153733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551180" algn="l"/>
                <a:tab pos="1068705" algn="l"/>
                <a:tab pos="1498600" algn="l"/>
              </a:tabLst>
            </a:pPr>
            <a:r>
              <a:rPr dirty="0" baseline="-21296" sz="4500" spc="67" i="1">
                <a:latin typeface="Times New Roman"/>
                <a:cs typeface="Times New Roman"/>
              </a:rPr>
              <a:t>Z</a:t>
            </a:r>
            <a:r>
              <a:rPr dirty="0" baseline="-62091" sz="2550" spc="67" i="1">
                <a:latin typeface="Times New Roman"/>
                <a:cs typeface="Times New Roman"/>
              </a:rPr>
              <a:t>th	</a:t>
            </a:r>
            <a:r>
              <a:rPr dirty="0" baseline="-21296" sz="4500" spc="30">
                <a:latin typeface="Symbol"/>
                <a:cs typeface="Symbol"/>
              </a:rPr>
              <a:t></a:t>
            </a:r>
            <a:r>
              <a:rPr dirty="0" u="heavy" sz="3000" spc="2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dirty="0" u="heavy" sz="1700" spc="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LL	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43114" y="2863851"/>
            <a:ext cx="56388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-25">
                <a:latin typeface="Times New Roman"/>
                <a:cs typeface="Times New Roman"/>
              </a:rPr>
              <a:t>[</a:t>
            </a:r>
            <a:r>
              <a:rPr dirty="0" sz="3000" spc="40">
                <a:latin typeface="Symbol"/>
                <a:cs typeface="Symbol"/>
              </a:rPr>
              <a:t></a:t>
            </a:r>
            <a:r>
              <a:rPr dirty="0" sz="3000" spc="10">
                <a:latin typeface="Times New Roman"/>
                <a:cs typeface="Times New Roman"/>
              </a:rPr>
              <a:t>]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1140" y="1095057"/>
            <a:ext cx="2119630" cy="1610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0075" marR="5080" indent="-19812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Dado por</a:t>
            </a:r>
            <a:r>
              <a:rPr dirty="0" sz="2400" spc="-90">
                <a:solidFill>
                  <a:srgbClr val="FF0000"/>
                </a:solidFill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FF0000"/>
                </a:solidFill>
                <a:latin typeface="Arial Rounded MT Bold"/>
                <a:cs typeface="Arial Rounded MT Bold"/>
              </a:rPr>
              <a:t>la  </a:t>
            </a:r>
            <a:r>
              <a:rPr dirty="0" sz="2400" spc="-15">
                <a:solidFill>
                  <a:srgbClr val="FF0000"/>
                </a:solidFill>
                <a:latin typeface="Arial Rounded MT Bold"/>
                <a:cs typeface="Arial Rounded MT Bold"/>
              </a:rPr>
              <a:t>empresa  </a:t>
            </a:r>
            <a:r>
              <a:rPr dirty="0" sz="2400" spc="-5">
                <a:solidFill>
                  <a:srgbClr val="FF0000"/>
                </a:solidFill>
                <a:latin typeface="Arial Rounded MT Bold"/>
                <a:cs typeface="Arial Rounded MT Bold"/>
              </a:rPr>
              <a:t>eléctrica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dirty="0" sz="2400">
                <a:latin typeface="Arial Rounded MT Bold"/>
                <a:cs typeface="Arial Rounded MT Bold"/>
              </a:rPr>
              <a:t>Se </a:t>
            </a:r>
            <a:r>
              <a:rPr dirty="0" sz="2400" spc="-15">
                <a:latin typeface="Arial Rounded MT Bold"/>
                <a:cs typeface="Arial Rounded MT Bold"/>
              </a:rPr>
              <a:t>sabe</a:t>
            </a:r>
            <a:r>
              <a:rPr dirty="0" sz="2400" spc="-11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que: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28600" y="2819463"/>
            <a:ext cx="5135880" cy="665480"/>
          </a:xfrm>
          <a:custGeom>
            <a:avLst/>
            <a:gdLst/>
            <a:ahLst/>
            <a:cxnLst/>
            <a:rect l="l" t="t" r="r" b="b"/>
            <a:pathLst>
              <a:path w="5135880" h="665479">
                <a:moveTo>
                  <a:pt x="0" y="665162"/>
                </a:moveTo>
                <a:lnTo>
                  <a:pt x="5135626" y="665162"/>
                </a:lnTo>
                <a:lnTo>
                  <a:pt x="5135626" y="0"/>
                </a:lnTo>
                <a:lnTo>
                  <a:pt x="0" y="0"/>
                </a:lnTo>
                <a:lnTo>
                  <a:pt x="0" y="665162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473852" y="3162738"/>
            <a:ext cx="38100" cy="21590"/>
          </a:xfrm>
          <a:custGeom>
            <a:avLst/>
            <a:gdLst/>
            <a:ahLst/>
            <a:cxnLst/>
            <a:rect l="l" t="t" r="r" b="b"/>
            <a:pathLst>
              <a:path w="38100" h="21589">
                <a:moveTo>
                  <a:pt x="0" y="21385"/>
                </a:moveTo>
                <a:lnTo>
                  <a:pt x="37675" y="0"/>
                </a:lnTo>
              </a:path>
            </a:pathLst>
          </a:custGeom>
          <a:ln w="42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512283" y="3162738"/>
            <a:ext cx="92710" cy="152400"/>
          </a:xfrm>
          <a:custGeom>
            <a:avLst/>
            <a:gdLst/>
            <a:ahLst/>
            <a:cxnLst/>
            <a:rect l="l" t="t" r="r" b="b"/>
            <a:pathLst>
              <a:path w="92709" h="152400">
                <a:moveTo>
                  <a:pt x="0" y="0"/>
                </a:moveTo>
                <a:lnTo>
                  <a:pt x="92222" y="151911"/>
                </a:lnTo>
              </a:path>
            </a:pathLst>
          </a:custGeom>
          <a:ln w="4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604506" y="2914242"/>
            <a:ext cx="101600" cy="400685"/>
          </a:xfrm>
          <a:custGeom>
            <a:avLst/>
            <a:gdLst/>
            <a:ahLst/>
            <a:cxnLst/>
            <a:rect l="l" t="t" r="r" b="b"/>
            <a:pathLst>
              <a:path w="101600" h="400685">
                <a:moveTo>
                  <a:pt x="0" y="400407"/>
                </a:moveTo>
                <a:lnTo>
                  <a:pt x="101413" y="0"/>
                </a:lnTo>
              </a:path>
            </a:pathLst>
          </a:custGeom>
          <a:ln w="43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705919" y="2912761"/>
            <a:ext cx="194945" cy="0"/>
          </a:xfrm>
          <a:custGeom>
            <a:avLst/>
            <a:gdLst/>
            <a:ahLst/>
            <a:cxnLst/>
            <a:rect l="l" t="t" r="r" b="b"/>
            <a:pathLst>
              <a:path w="194944" h="0">
                <a:moveTo>
                  <a:pt x="0" y="0"/>
                </a:moveTo>
                <a:lnTo>
                  <a:pt x="194422" y="0"/>
                </a:lnTo>
              </a:path>
            </a:pathLst>
          </a:custGeom>
          <a:ln w="42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455030" y="2888791"/>
            <a:ext cx="430530" cy="410845"/>
          </a:xfrm>
          <a:custGeom>
            <a:avLst/>
            <a:gdLst/>
            <a:ahLst/>
            <a:cxnLst/>
            <a:rect l="l" t="t" r="r" b="b"/>
            <a:pathLst>
              <a:path w="430530" h="410845">
                <a:moveTo>
                  <a:pt x="68683" y="270622"/>
                </a:moveTo>
                <a:lnTo>
                  <a:pt x="32293" y="270622"/>
                </a:lnTo>
                <a:lnTo>
                  <a:pt x="125271" y="410739"/>
                </a:lnTo>
                <a:lnTo>
                  <a:pt x="143715" y="410739"/>
                </a:lnTo>
                <a:lnTo>
                  <a:pt x="153718" y="370918"/>
                </a:lnTo>
                <a:lnTo>
                  <a:pt x="135248" y="370918"/>
                </a:lnTo>
                <a:lnTo>
                  <a:pt x="68683" y="270622"/>
                </a:lnTo>
                <a:close/>
              </a:path>
              <a:path w="430530" h="410845">
                <a:moveTo>
                  <a:pt x="430328" y="0"/>
                </a:moveTo>
                <a:lnTo>
                  <a:pt x="228226" y="0"/>
                </a:lnTo>
                <a:lnTo>
                  <a:pt x="135248" y="370918"/>
                </a:lnTo>
                <a:lnTo>
                  <a:pt x="153718" y="370918"/>
                </a:lnTo>
                <a:lnTo>
                  <a:pt x="242075" y="19163"/>
                </a:lnTo>
                <a:lnTo>
                  <a:pt x="430328" y="19163"/>
                </a:lnTo>
                <a:lnTo>
                  <a:pt x="430328" y="0"/>
                </a:lnTo>
                <a:close/>
              </a:path>
              <a:path w="430530" h="410845">
                <a:moveTo>
                  <a:pt x="53035" y="247045"/>
                </a:moveTo>
                <a:lnTo>
                  <a:pt x="0" y="275791"/>
                </a:lnTo>
                <a:lnTo>
                  <a:pt x="6137" y="286854"/>
                </a:lnTo>
                <a:lnTo>
                  <a:pt x="32293" y="270622"/>
                </a:lnTo>
                <a:lnTo>
                  <a:pt x="68683" y="270622"/>
                </a:lnTo>
                <a:lnTo>
                  <a:pt x="53035" y="2470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4524368" y="2869898"/>
            <a:ext cx="81153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000" spc="-15">
                <a:latin typeface="Times New Roman"/>
                <a:cs typeface="Times New Roman"/>
              </a:rPr>
              <a:t>[</a:t>
            </a:r>
            <a:r>
              <a:rPr dirty="0" sz="3000" spc="-15">
                <a:latin typeface="Times New Roman"/>
                <a:cs typeface="Times New Roman"/>
              </a:rPr>
              <a:t>V</a:t>
            </a:r>
            <a:r>
              <a:rPr dirty="0" sz="3000" spc="-65">
                <a:latin typeface="Times New Roman"/>
                <a:cs typeface="Times New Roman"/>
              </a:rPr>
              <a:t>A</a:t>
            </a:r>
            <a:r>
              <a:rPr dirty="0" sz="3000" spc="40">
                <a:latin typeface="Times New Roman"/>
                <a:cs typeface="Times New Roman"/>
              </a:rPr>
              <a:t>]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54281" y="2967975"/>
            <a:ext cx="406654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896619" algn="l"/>
                <a:tab pos="1440815" algn="l"/>
              </a:tabLst>
            </a:pPr>
            <a:r>
              <a:rPr dirty="0" baseline="13888" sz="4500" spc="67" i="1">
                <a:latin typeface="Times New Roman"/>
                <a:cs typeface="Times New Roman"/>
              </a:rPr>
              <a:t>S</a:t>
            </a:r>
            <a:r>
              <a:rPr dirty="0" sz="1700" spc="45" i="1">
                <a:latin typeface="Times New Roman"/>
                <a:cs typeface="Times New Roman"/>
              </a:rPr>
              <a:t>BASE	</a:t>
            </a:r>
            <a:r>
              <a:rPr dirty="0" baseline="13888" sz="4500" spc="97">
                <a:latin typeface="Symbol"/>
                <a:cs typeface="Symbol"/>
              </a:rPr>
              <a:t></a:t>
            </a:r>
            <a:r>
              <a:rPr dirty="0" baseline="13888" sz="4500" spc="97">
                <a:latin typeface="Times New Roman"/>
                <a:cs typeface="Times New Roman"/>
              </a:rPr>
              <a:t>	</a:t>
            </a:r>
            <a:r>
              <a:rPr dirty="0" baseline="13888" sz="4500" spc="89">
                <a:latin typeface="Times New Roman"/>
                <a:cs typeface="Times New Roman"/>
              </a:rPr>
              <a:t>3</a:t>
            </a:r>
            <a:r>
              <a:rPr dirty="0" baseline="13888" sz="4500" spc="-952">
                <a:latin typeface="Times New Roman"/>
                <a:cs typeface="Times New Roman"/>
              </a:rPr>
              <a:t> </a:t>
            </a:r>
            <a:r>
              <a:rPr dirty="0" baseline="13888" sz="4500" spc="75">
                <a:latin typeface="Symbol"/>
                <a:cs typeface="Symbol"/>
              </a:rPr>
              <a:t></a:t>
            </a:r>
            <a:r>
              <a:rPr dirty="0" baseline="13888" sz="4500" spc="75" i="1">
                <a:latin typeface="Times New Roman"/>
                <a:cs typeface="Times New Roman"/>
              </a:rPr>
              <a:t>V</a:t>
            </a:r>
            <a:r>
              <a:rPr dirty="0" sz="1700" spc="50" i="1">
                <a:latin typeface="Times New Roman"/>
                <a:cs typeface="Times New Roman"/>
              </a:rPr>
              <a:t>LL</a:t>
            </a:r>
            <a:r>
              <a:rPr dirty="0" sz="1700" spc="50">
                <a:latin typeface="Times New Roman"/>
                <a:cs typeface="Times New Roman"/>
              </a:rPr>
              <a:t>,</a:t>
            </a:r>
            <a:r>
              <a:rPr dirty="0" sz="1700" spc="50" i="1">
                <a:latin typeface="Times New Roman"/>
                <a:cs typeface="Times New Roman"/>
              </a:rPr>
              <a:t>BASE </a:t>
            </a:r>
            <a:r>
              <a:rPr dirty="0" baseline="13888" sz="4500" spc="97">
                <a:latin typeface="Symbol"/>
                <a:cs typeface="Symbol"/>
              </a:rPr>
              <a:t></a:t>
            </a:r>
            <a:r>
              <a:rPr dirty="0" baseline="13888" sz="4500" spc="97">
                <a:latin typeface="Times New Roman"/>
                <a:cs typeface="Times New Roman"/>
              </a:rPr>
              <a:t> </a:t>
            </a:r>
            <a:r>
              <a:rPr dirty="0" baseline="13888" sz="4500" spc="89" i="1">
                <a:latin typeface="Times New Roman"/>
                <a:cs typeface="Times New Roman"/>
              </a:rPr>
              <a:t>I</a:t>
            </a:r>
            <a:r>
              <a:rPr dirty="0" sz="1700" spc="60" i="1">
                <a:latin typeface="Times New Roman"/>
                <a:cs typeface="Times New Roman"/>
              </a:rPr>
              <a:t>BASE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739" y="3422296"/>
            <a:ext cx="7273925" cy="6565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35"/>
              </a:spcBef>
            </a:pPr>
            <a:r>
              <a:rPr dirty="0" sz="1700" spc="-5" i="1">
                <a:latin typeface="Times New Roman"/>
                <a:cs typeface="Times New Roman"/>
              </a:rPr>
              <a:t>cc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400">
                <a:latin typeface="Arial Rounded MT Bold"/>
                <a:cs typeface="Arial Rounded MT Bold"/>
              </a:rPr>
              <a:t>Si la </a:t>
            </a:r>
            <a:r>
              <a:rPr dirty="0" sz="2400" spc="-5">
                <a:latin typeface="Arial Rounded MT Bold"/>
                <a:cs typeface="Arial Rounded MT Bold"/>
              </a:rPr>
              <a:t>tensión base es igual </a:t>
            </a:r>
            <a:r>
              <a:rPr dirty="0" sz="2400">
                <a:latin typeface="Arial Rounded MT Bold"/>
                <a:cs typeface="Arial Rounded MT Bold"/>
              </a:rPr>
              <a:t>a la</a:t>
            </a:r>
            <a:r>
              <a:rPr dirty="0" sz="2400" spc="-2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nominal: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54939" y="5668962"/>
            <a:ext cx="15055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Entonces: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962400" y="1600263"/>
            <a:ext cx="4422775" cy="713105"/>
          </a:xfrm>
          <a:custGeom>
            <a:avLst/>
            <a:gdLst/>
            <a:ahLst/>
            <a:cxnLst/>
            <a:rect l="l" t="t" r="r" b="b"/>
            <a:pathLst>
              <a:path w="4422775" h="713105">
                <a:moveTo>
                  <a:pt x="0" y="712787"/>
                </a:moveTo>
                <a:lnTo>
                  <a:pt x="4422775" y="712787"/>
                </a:lnTo>
                <a:lnTo>
                  <a:pt x="4422775" y="0"/>
                </a:lnTo>
                <a:lnTo>
                  <a:pt x="0" y="0"/>
                </a:lnTo>
                <a:lnTo>
                  <a:pt x="0" y="7127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036957" y="1678109"/>
            <a:ext cx="0" cy="557530"/>
          </a:xfrm>
          <a:custGeom>
            <a:avLst/>
            <a:gdLst/>
            <a:ahLst/>
            <a:cxnLst/>
            <a:rect l="l" t="t" r="r" b="b"/>
            <a:pathLst>
              <a:path w="0" h="557530">
                <a:moveTo>
                  <a:pt x="0" y="0"/>
                </a:moveTo>
                <a:lnTo>
                  <a:pt x="0" y="557086"/>
                </a:lnTo>
              </a:path>
            </a:pathLst>
          </a:custGeom>
          <a:ln w="198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577111" y="1678109"/>
            <a:ext cx="0" cy="557530"/>
          </a:xfrm>
          <a:custGeom>
            <a:avLst/>
            <a:gdLst/>
            <a:ahLst/>
            <a:cxnLst/>
            <a:rect l="l" t="t" r="r" b="b"/>
            <a:pathLst>
              <a:path w="0" h="557530">
                <a:moveTo>
                  <a:pt x="0" y="0"/>
                </a:moveTo>
                <a:lnTo>
                  <a:pt x="0" y="557086"/>
                </a:lnTo>
              </a:path>
            </a:pathLst>
          </a:custGeom>
          <a:ln w="198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030420" y="1951351"/>
            <a:ext cx="39370" cy="22225"/>
          </a:xfrm>
          <a:custGeom>
            <a:avLst/>
            <a:gdLst/>
            <a:ahLst/>
            <a:cxnLst/>
            <a:rect l="l" t="t" r="r" b="b"/>
            <a:pathLst>
              <a:path w="39370" h="22225">
                <a:moveTo>
                  <a:pt x="0" y="21936"/>
                </a:moveTo>
                <a:lnTo>
                  <a:pt x="38856" y="0"/>
                </a:lnTo>
              </a:path>
            </a:pathLst>
          </a:custGeom>
          <a:ln w="4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070089" y="1951351"/>
            <a:ext cx="95250" cy="155575"/>
          </a:xfrm>
          <a:custGeom>
            <a:avLst/>
            <a:gdLst/>
            <a:ahLst/>
            <a:cxnLst/>
            <a:rect l="l" t="t" r="r" b="b"/>
            <a:pathLst>
              <a:path w="95250" h="155575">
                <a:moveTo>
                  <a:pt x="0" y="0"/>
                </a:moveTo>
                <a:lnTo>
                  <a:pt x="95158" y="154966"/>
                </a:lnTo>
              </a:path>
            </a:pathLst>
          </a:custGeom>
          <a:ln w="44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165247" y="1696637"/>
            <a:ext cx="104775" cy="410209"/>
          </a:xfrm>
          <a:custGeom>
            <a:avLst/>
            <a:gdLst/>
            <a:ahLst/>
            <a:cxnLst/>
            <a:rect l="l" t="t" r="r" b="b"/>
            <a:pathLst>
              <a:path w="104775" h="410210">
                <a:moveTo>
                  <a:pt x="0" y="409680"/>
                </a:moveTo>
                <a:lnTo>
                  <a:pt x="104709" y="0"/>
                </a:lnTo>
              </a:path>
            </a:pathLst>
          </a:custGeom>
          <a:ln w="45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269957" y="169586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 h="0">
                <a:moveTo>
                  <a:pt x="0" y="0"/>
                </a:moveTo>
                <a:lnTo>
                  <a:pt x="200680" y="0"/>
                </a:lnTo>
              </a:path>
            </a:pathLst>
          </a:custGeom>
          <a:ln w="4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010992" y="1671324"/>
            <a:ext cx="445134" cy="419734"/>
          </a:xfrm>
          <a:custGeom>
            <a:avLst/>
            <a:gdLst/>
            <a:ahLst/>
            <a:cxnLst/>
            <a:rect l="l" t="t" r="r" b="b"/>
            <a:pathLst>
              <a:path w="445135" h="419735">
                <a:moveTo>
                  <a:pt x="70759" y="276650"/>
                </a:moveTo>
                <a:lnTo>
                  <a:pt x="32520" y="276650"/>
                </a:lnTo>
                <a:lnTo>
                  <a:pt x="129271" y="419498"/>
                </a:lnTo>
                <a:lnTo>
                  <a:pt x="148309" y="419498"/>
                </a:lnTo>
                <a:lnTo>
                  <a:pt x="158652" y="378681"/>
                </a:lnTo>
                <a:lnTo>
                  <a:pt x="139602" y="378681"/>
                </a:lnTo>
                <a:lnTo>
                  <a:pt x="70759" y="276650"/>
                </a:lnTo>
                <a:close/>
              </a:path>
              <a:path w="445135" h="419735">
                <a:moveTo>
                  <a:pt x="444959" y="0"/>
                </a:moveTo>
                <a:lnTo>
                  <a:pt x="235572" y="0"/>
                </a:lnTo>
                <a:lnTo>
                  <a:pt x="139602" y="378681"/>
                </a:lnTo>
                <a:lnTo>
                  <a:pt x="158652" y="378681"/>
                </a:lnTo>
                <a:lnTo>
                  <a:pt x="249835" y="18868"/>
                </a:lnTo>
                <a:lnTo>
                  <a:pt x="444959" y="18868"/>
                </a:lnTo>
                <a:lnTo>
                  <a:pt x="444959" y="0"/>
                </a:lnTo>
                <a:close/>
              </a:path>
              <a:path w="445135" h="419735">
                <a:moveTo>
                  <a:pt x="53930" y="251708"/>
                </a:moveTo>
                <a:lnTo>
                  <a:pt x="0" y="281173"/>
                </a:lnTo>
                <a:lnTo>
                  <a:pt x="6335" y="292513"/>
                </a:lnTo>
                <a:lnTo>
                  <a:pt x="32520" y="276650"/>
                </a:lnTo>
                <a:lnTo>
                  <a:pt x="70759" y="276650"/>
                </a:lnTo>
                <a:lnTo>
                  <a:pt x="53930" y="251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797015" y="1725730"/>
            <a:ext cx="0" cy="462280"/>
          </a:xfrm>
          <a:custGeom>
            <a:avLst/>
            <a:gdLst/>
            <a:ahLst/>
            <a:cxnLst/>
            <a:rect l="l" t="t" r="r" b="b"/>
            <a:pathLst>
              <a:path w="0" h="462280">
                <a:moveTo>
                  <a:pt x="0" y="0"/>
                </a:moveTo>
                <a:lnTo>
                  <a:pt x="0" y="461843"/>
                </a:lnTo>
              </a:path>
            </a:pathLst>
          </a:custGeom>
          <a:ln w="198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373650" y="1725730"/>
            <a:ext cx="0" cy="462280"/>
          </a:xfrm>
          <a:custGeom>
            <a:avLst/>
            <a:gdLst/>
            <a:ahLst/>
            <a:cxnLst/>
            <a:rect l="l" t="t" r="r" b="b"/>
            <a:pathLst>
              <a:path w="0" h="462280">
                <a:moveTo>
                  <a:pt x="0" y="0"/>
                </a:moveTo>
                <a:lnTo>
                  <a:pt x="0" y="461843"/>
                </a:lnTo>
              </a:path>
            </a:pathLst>
          </a:custGeom>
          <a:ln w="198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730599" y="1678109"/>
            <a:ext cx="0" cy="557530"/>
          </a:xfrm>
          <a:custGeom>
            <a:avLst/>
            <a:gdLst/>
            <a:ahLst/>
            <a:cxnLst/>
            <a:rect l="l" t="t" r="r" b="b"/>
            <a:pathLst>
              <a:path w="0" h="557530">
                <a:moveTo>
                  <a:pt x="0" y="0"/>
                </a:moveTo>
                <a:lnTo>
                  <a:pt x="0" y="557086"/>
                </a:lnTo>
              </a:path>
            </a:pathLst>
          </a:custGeom>
          <a:ln w="198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221628" y="1678109"/>
            <a:ext cx="0" cy="557530"/>
          </a:xfrm>
          <a:custGeom>
            <a:avLst/>
            <a:gdLst/>
            <a:ahLst/>
            <a:cxnLst/>
            <a:rect l="l" t="t" r="r" b="b"/>
            <a:pathLst>
              <a:path w="0" h="557530">
                <a:moveTo>
                  <a:pt x="0" y="0"/>
                </a:moveTo>
                <a:lnTo>
                  <a:pt x="0" y="557086"/>
                </a:lnTo>
              </a:path>
            </a:pathLst>
          </a:custGeom>
          <a:ln w="198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4297907" y="1916957"/>
            <a:ext cx="216535" cy="2952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750" i="1">
                <a:latin typeface="Times New Roman"/>
                <a:cs typeface="Times New Roman"/>
              </a:rPr>
              <a:t>c</a:t>
            </a:r>
            <a:r>
              <a:rPr dirty="0" sz="1750" spc="45" i="1">
                <a:latin typeface="Times New Roman"/>
                <a:cs typeface="Times New Roman"/>
              </a:rPr>
              <a:t>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041816" y="1916957"/>
            <a:ext cx="271145" cy="2952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750" spc="20" i="1">
                <a:latin typeface="Times New Roman"/>
                <a:cs typeface="Times New Roman"/>
              </a:rPr>
              <a:t>L</a:t>
            </a:r>
            <a:r>
              <a:rPr dirty="0" sz="1750" spc="55" i="1">
                <a:latin typeface="Times New Roman"/>
                <a:cs typeface="Times New Roman"/>
              </a:rPr>
              <a:t>L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940998" y="1916957"/>
            <a:ext cx="216535" cy="2952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750" i="1">
                <a:latin typeface="Times New Roman"/>
                <a:cs typeface="Times New Roman"/>
              </a:rPr>
              <a:t>c</a:t>
            </a:r>
            <a:r>
              <a:rPr dirty="0" sz="1750" spc="45" i="1">
                <a:latin typeface="Times New Roman"/>
                <a:cs typeface="Times New Roman"/>
              </a:rPr>
              <a:t>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066287" y="1477681"/>
            <a:ext cx="388620" cy="4933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baseline="-24590" sz="4575" spc="232" i="1">
                <a:latin typeface="Times New Roman"/>
                <a:cs typeface="Times New Roman"/>
              </a:rPr>
              <a:t>S</a:t>
            </a:r>
            <a:r>
              <a:rPr dirty="0" sz="1750" spc="155">
                <a:latin typeface="Times New Roman"/>
                <a:cs typeface="Times New Roman"/>
              </a:rPr>
              <a:t>"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696895" y="1651532"/>
            <a:ext cx="1373505" cy="4933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61975" algn="l"/>
              </a:tabLst>
            </a:pPr>
            <a:r>
              <a:rPr dirty="0" sz="3050" spc="90">
                <a:latin typeface="Symbol"/>
                <a:cs typeface="Symbol"/>
              </a:rPr>
              <a:t></a:t>
            </a:r>
            <a:r>
              <a:rPr dirty="0" sz="3050" spc="90">
                <a:latin typeface="Times New Roman"/>
                <a:cs typeface="Times New Roman"/>
              </a:rPr>
              <a:t>	</a:t>
            </a:r>
            <a:r>
              <a:rPr dirty="0" sz="3050" spc="80">
                <a:latin typeface="Times New Roman"/>
                <a:cs typeface="Times New Roman"/>
              </a:rPr>
              <a:t>3</a:t>
            </a:r>
            <a:r>
              <a:rPr dirty="0" sz="3050" spc="-430">
                <a:latin typeface="Times New Roman"/>
                <a:cs typeface="Times New Roman"/>
              </a:rPr>
              <a:t> </a:t>
            </a:r>
            <a:r>
              <a:rPr dirty="0" sz="3050" spc="90">
                <a:latin typeface="Symbol"/>
                <a:cs typeface="Symbol"/>
              </a:rPr>
              <a:t></a:t>
            </a:r>
            <a:r>
              <a:rPr dirty="0" sz="3050" spc="-235">
                <a:latin typeface="Times New Roman"/>
                <a:cs typeface="Times New Roman"/>
              </a:rPr>
              <a:t> </a:t>
            </a:r>
            <a:r>
              <a:rPr dirty="0" sz="3050" spc="100" i="1">
                <a:latin typeface="Times New Roman"/>
                <a:cs typeface="Times New Roman"/>
              </a:rPr>
              <a:t>V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405029" y="1651532"/>
            <a:ext cx="1966595" cy="4933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4810" indent="-347345">
              <a:lnSpc>
                <a:spcPct val="100000"/>
              </a:lnSpc>
              <a:spcBef>
                <a:spcPts val="114"/>
              </a:spcBef>
              <a:buFont typeface="Symbol"/>
              <a:buChar char=""/>
              <a:tabLst>
                <a:tab pos="385445" algn="l"/>
                <a:tab pos="1102360" algn="l"/>
              </a:tabLst>
            </a:pPr>
            <a:r>
              <a:rPr dirty="0" sz="3050" spc="55" i="1">
                <a:latin typeface="Times New Roman"/>
                <a:cs typeface="Times New Roman"/>
              </a:rPr>
              <a:t>I</a:t>
            </a:r>
            <a:r>
              <a:rPr dirty="0" sz="3050" spc="-459" i="1">
                <a:latin typeface="Times New Roman"/>
                <a:cs typeface="Times New Roman"/>
              </a:rPr>
              <a:t> </a:t>
            </a:r>
            <a:r>
              <a:rPr dirty="0" baseline="42857" sz="2625" spc="60">
                <a:latin typeface="Times New Roman"/>
                <a:cs typeface="Times New Roman"/>
              </a:rPr>
              <a:t>"	</a:t>
            </a:r>
            <a:r>
              <a:rPr dirty="0" sz="3050" spc="10">
                <a:latin typeface="Times New Roman"/>
                <a:cs typeface="Times New Roman"/>
              </a:rPr>
              <a:t>[VA]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81000" y="4114800"/>
            <a:ext cx="2119630" cy="1238250"/>
          </a:xfrm>
          <a:custGeom>
            <a:avLst/>
            <a:gdLst/>
            <a:ahLst/>
            <a:cxnLst/>
            <a:rect l="l" t="t" r="r" b="b"/>
            <a:pathLst>
              <a:path w="2119630" h="1238250">
                <a:moveTo>
                  <a:pt x="0" y="1238250"/>
                </a:moveTo>
                <a:lnTo>
                  <a:pt x="2119376" y="1238250"/>
                </a:lnTo>
                <a:lnTo>
                  <a:pt x="2119376" y="0"/>
                </a:lnTo>
                <a:lnTo>
                  <a:pt x="0" y="0"/>
                </a:lnTo>
                <a:lnTo>
                  <a:pt x="0" y="123825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89285" y="4187993"/>
            <a:ext cx="0" cy="546735"/>
          </a:xfrm>
          <a:custGeom>
            <a:avLst/>
            <a:gdLst/>
            <a:ahLst/>
            <a:cxnLst/>
            <a:rect l="l" t="t" r="r" b="b"/>
            <a:pathLst>
              <a:path w="0" h="546735">
                <a:moveTo>
                  <a:pt x="0" y="0"/>
                </a:moveTo>
                <a:lnTo>
                  <a:pt x="0" y="546641"/>
                </a:lnTo>
              </a:path>
            </a:pathLst>
          </a:custGeom>
          <a:ln w="19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110768" y="4187993"/>
            <a:ext cx="0" cy="546735"/>
          </a:xfrm>
          <a:custGeom>
            <a:avLst/>
            <a:gdLst/>
            <a:ahLst/>
            <a:cxnLst/>
            <a:rect l="l" t="t" r="r" b="b"/>
            <a:pathLst>
              <a:path w="0" h="546735">
                <a:moveTo>
                  <a:pt x="0" y="0"/>
                </a:moveTo>
                <a:lnTo>
                  <a:pt x="0" y="546641"/>
                </a:lnTo>
              </a:path>
            </a:pathLst>
          </a:custGeom>
          <a:ln w="19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44094" y="4782205"/>
            <a:ext cx="817244" cy="0"/>
          </a:xfrm>
          <a:custGeom>
            <a:avLst/>
            <a:gdLst/>
            <a:ahLst/>
            <a:cxnLst/>
            <a:rect l="l" t="t" r="r" b="b"/>
            <a:pathLst>
              <a:path w="817244" h="0">
                <a:moveTo>
                  <a:pt x="0" y="0"/>
                </a:moveTo>
                <a:lnTo>
                  <a:pt x="817186" y="0"/>
                </a:lnTo>
              </a:path>
            </a:pathLst>
          </a:custGeom>
          <a:ln w="188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810116" y="4187993"/>
            <a:ext cx="0" cy="546735"/>
          </a:xfrm>
          <a:custGeom>
            <a:avLst/>
            <a:gdLst/>
            <a:ahLst/>
            <a:cxnLst/>
            <a:rect l="l" t="t" r="r" b="b"/>
            <a:pathLst>
              <a:path w="0" h="546735">
                <a:moveTo>
                  <a:pt x="0" y="0"/>
                </a:moveTo>
                <a:lnTo>
                  <a:pt x="0" y="546641"/>
                </a:lnTo>
              </a:path>
            </a:pathLst>
          </a:custGeom>
          <a:ln w="19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283697" y="4187993"/>
            <a:ext cx="0" cy="546735"/>
          </a:xfrm>
          <a:custGeom>
            <a:avLst/>
            <a:gdLst/>
            <a:ahLst/>
            <a:cxnLst/>
            <a:rect l="l" t="t" r="r" b="b"/>
            <a:pathLst>
              <a:path w="0" h="546735">
                <a:moveTo>
                  <a:pt x="0" y="0"/>
                </a:moveTo>
                <a:lnTo>
                  <a:pt x="0" y="546641"/>
                </a:lnTo>
              </a:path>
            </a:pathLst>
          </a:custGeom>
          <a:ln w="19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664929" y="4782205"/>
            <a:ext cx="769620" cy="0"/>
          </a:xfrm>
          <a:custGeom>
            <a:avLst/>
            <a:gdLst/>
            <a:ahLst/>
            <a:cxnLst/>
            <a:rect l="l" t="t" r="r" b="b"/>
            <a:pathLst>
              <a:path w="769619" h="0">
                <a:moveTo>
                  <a:pt x="0" y="0"/>
                </a:moveTo>
                <a:lnTo>
                  <a:pt x="769280" y="0"/>
                </a:lnTo>
              </a:path>
            </a:pathLst>
          </a:custGeom>
          <a:ln w="188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840133" y="4421254"/>
            <a:ext cx="138049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172210" algn="l"/>
              </a:tabLst>
            </a:pPr>
            <a:r>
              <a:rPr dirty="0" sz="1700" spc="-5" i="1">
                <a:latin typeface="Times New Roman"/>
                <a:cs typeface="Times New Roman"/>
              </a:rPr>
              <a:t>c</a:t>
            </a:r>
            <a:r>
              <a:rPr dirty="0" sz="1700" spc="20" i="1">
                <a:latin typeface="Times New Roman"/>
                <a:cs typeface="Times New Roman"/>
              </a:rPr>
              <a:t>c</a:t>
            </a:r>
            <a:r>
              <a:rPr dirty="0" sz="1700" i="1">
                <a:latin typeface="Times New Roman"/>
                <a:cs typeface="Times New Roman"/>
              </a:rPr>
              <a:t>	</a:t>
            </a:r>
            <a:r>
              <a:rPr dirty="0" sz="1700" spc="-5" i="1">
                <a:latin typeface="Times New Roman"/>
                <a:cs typeface="Times New Roman"/>
              </a:rPr>
              <a:t>c</a:t>
            </a:r>
            <a:r>
              <a:rPr dirty="0" sz="1700" spc="20" i="1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03636" y="3991512"/>
            <a:ext cx="157416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264920" algn="l"/>
              </a:tabLst>
            </a:pPr>
            <a:r>
              <a:rPr dirty="0" baseline="-25000" sz="4500" spc="187" i="1">
                <a:latin typeface="Times New Roman"/>
                <a:cs typeface="Times New Roman"/>
              </a:rPr>
              <a:t>S</a:t>
            </a:r>
            <a:r>
              <a:rPr dirty="0" sz="1700" spc="125">
                <a:latin typeface="Times New Roman"/>
                <a:cs typeface="Times New Roman"/>
              </a:rPr>
              <a:t>"	</a:t>
            </a:r>
            <a:r>
              <a:rPr dirty="0" baseline="-25000" sz="4500" spc="7" i="1">
                <a:latin typeface="Times New Roman"/>
                <a:cs typeface="Times New Roman"/>
              </a:rPr>
              <a:t>I</a:t>
            </a:r>
            <a:r>
              <a:rPr dirty="0" baseline="-25000" sz="4500" spc="-727" i="1">
                <a:latin typeface="Times New Roman"/>
                <a:cs typeface="Times New Roman"/>
              </a:rPr>
              <a:t> </a:t>
            </a:r>
            <a:r>
              <a:rPr dirty="0" sz="1700" spc="1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35638" y="4483062"/>
            <a:ext cx="1985010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79375">
              <a:lnSpc>
                <a:spcPts val="3360"/>
              </a:lnSpc>
              <a:spcBef>
                <a:spcPts val="105"/>
              </a:spcBef>
            </a:pPr>
            <a:r>
              <a:rPr dirty="0" sz="3000" spc="1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  <a:p>
            <a:pPr algn="ctr" marR="5080">
              <a:lnSpc>
                <a:spcPts val="3360"/>
              </a:lnSpc>
              <a:tabLst>
                <a:tab pos="1226820" algn="l"/>
              </a:tabLst>
            </a:pPr>
            <a:r>
              <a:rPr dirty="0" baseline="13888" sz="4500" spc="60" i="1">
                <a:latin typeface="Times New Roman"/>
                <a:cs typeface="Times New Roman"/>
              </a:rPr>
              <a:t>S</a:t>
            </a:r>
            <a:r>
              <a:rPr dirty="0" sz="1700" spc="40" i="1">
                <a:latin typeface="Times New Roman"/>
                <a:cs typeface="Times New Roman"/>
              </a:rPr>
              <a:t>BASE	</a:t>
            </a:r>
            <a:r>
              <a:rPr dirty="0" baseline="13888" sz="4500" spc="82" i="1">
                <a:latin typeface="Times New Roman"/>
                <a:cs typeface="Times New Roman"/>
              </a:rPr>
              <a:t>I</a:t>
            </a:r>
            <a:r>
              <a:rPr dirty="0" sz="1700" spc="55" i="1">
                <a:latin typeface="Times New Roman"/>
                <a:cs typeface="Times New Roman"/>
              </a:rPr>
              <a:t>BASE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3581400" y="4191000"/>
            <a:ext cx="2673350" cy="698500"/>
          </a:xfrm>
          <a:custGeom>
            <a:avLst/>
            <a:gdLst/>
            <a:ahLst/>
            <a:cxnLst/>
            <a:rect l="l" t="t" r="r" b="b"/>
            <a:pathLst>
              <a:path w="2673350" h="698500">
                <a:moveTo>
                  <a:pt x="0" y="698500"/>
                </a:moveTo>
                <a:lnTo>
                  <a:pt x="2673350" y="698500"/>
                </a:lnTo>
                <a:lnTo>
                  <a:pt x="2673350" y="0"/>
                </a:lnTo>
                <a:lnTo>
                  <a:pt x="0" y="0"/>
                </a:lnTo>
                <a:lnTo>
                  <a:pt x="0" y="69850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655143" y="4267281"/>
            <a:ext cx="0" cy="546100"/>
          </a:xfrm>
          <a:custGeom>
            <a:avLst/>
            <a:gdLst/>
            <a:ahLst/>
            <a:cxnLst/>
            <a:rect l="l" t="t" r="r" b="b"/>
            <a:pathLst>
              <a:path w="0" h="546100">
                <a:moveTo>
                  <a:pt x="0" y="0"/>
                </a:moveTo>
                <a:lnTo>
                  <a:pt x="0" y="545923"/>
                </a:lnTo>
              </a:path>
            </a:pathLst>
          </a:custGeom>
          <a:ln w="194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186093" y="4267281"/>
            <a:ext cx="0" cy="546100"/>
          </a:xfrm>
          <a:custGeom>
            <a:avLst/>
            <a:gdLst/>
            <a:ahLst/>
            <a:cxnLst/>
            <a:rect l="l" t="t" r="r" b="b"/>
            <a:pathLst>
              <a:path w="0" h="546100">
                <a:moveTo>
                  <a:pt x="0" y="0"/>
                </a:moveTo>
                <a:lnTo>
                  <a:pt x="0" y="545923"/>
                </a:lnTo>
              </a:path>
            </a:pathLst>
          </a:custGeom>
          <a:ln w="194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621546" y="4267281"/>
            <a:ext cx="0" cy="546100"/>
          </a:xfrm>
          <a:custGeom>
            <a:avLst/>
            <a:gdLst/>
            <a:ahLst/>
            <a:cxnLst/>
            <a:rect l="l" t="t" r="r" b="b"/>
            <a:pathLst>
              <a:path w="0" h="546100">
                <a:moveTo>
                  <a:pt x="0" y="0"/>
                </a:moveTo>
                <a:lnTo>
                  <a:pt x="0" y="545923"/>
                </a:lnTo>
              </a:path>
            </a:pathLst>
          </a:custGeom>
          <a:ln w="194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103578" y="4267281"/>
            <a:ext cx="0" cy="546100"/>
          </a:xfrm>
          <a:custGeom>
            <a:avLst/>
            <a:gdLst/>
            <a:ahLst/>
            <a:cxnLst/>
            <a:rect l="l" t="t" r="r" b="b"/>
            <a:pathLst>
              <a:path w="0" h="546100">
                <a:moveTo>
                  <a:pt x="0" y="0"/>
                </a:moveTo>
                <a:lnTo>
                  <a:pt x="0" y="545923"/>
                </a:lnTo>
              </a:path>
            </a:pathLst>
          </a:custGeom>
          <a:ln w="194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3910533" y="4501088"/>
            <a:ext cx="213360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10" i="1">
                <a:latin typeface="Times New Roman"/>
                <a:cs typeface="Times New Roman"/>
              </a:rPr>
              <a:t>c</a:t>
            </a:r>
            <a:r>
              <a:rPr dirty="0" sz="1700" spc="50" i="1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683300" y="4070615"/>
            <a:ext cx="38227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25000" sz="4500" spc="232" i="1">
                <a:latin typeface="Times New Roman"/>
                <a:cs typeface="Times New Roman"/>
              </a:rPr>
              <a:t>S</a:t>
            </a:r>
            <a:r>
              <a:rPr dirty="0" sz="1700" spc="155">
                <a:latin typeface="Times New Roman"/>
                <a:cs typeface="Times New Roman"/>
              </a:rPr>
              <a:t>"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253281" y="4240982"/>
            <a:ext cx="2024380" cy="549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ts val="2840"/>
              </a:lnSpc>
              <a:spcBef>
                <a:spcPts val="105"/>
              </a:spcBef>
              <a:tabLst>
                <a:tab pos="427355" algn="l"/>
                <a:tab pos="1132205" algn="l"/>
              </a:tabLst>
            </a:pPr>
            <a:r>
              <a:rPr dirty="0" sz="3000" spc="80">
                <a:latin typeface="Symbol"/>
                <a:cs typeface="Symbol"/>
              </a:rPr>
              <a:t></a:t>
            </a:r>
            <a:r>
              <a:rPr dirty="0" sz="3000" spc="80">
                <a:latin typeface="Times New Roman"/>
                <a:cs typeface="Times New Roman"/>
              </a:rPr>
              <a:t>	</a:t>
            </a:r>
            <a:r>
              <a:rPr dirty="0" sz="3000" spc="45" i="1">
                <a:latin typeface="Times New Roman"/>
                <a:cs typeface="Times New Roman"/>
              </a:rPr>
              <a:t>I</a:t>
            </a:r>
            <a:r>
              <a:rPr dirty="0" sz="3000" spc="-465" i="1">
                <a:latin typeface="Times New Roman"/>
                <a:cs typeface="Times New Roman"/>
              </a:rPr>
              <a:t> </a:t>
            </a:r>
            <a:r>
              <a:rPr dirty="0" baseline="44117" sz="2550" spc="67">
                <a:latin typeface="Times New Roman"/>
                <a:cs typeface="Times New Roman"/>
              </a:rPr>
              <a:t>"	</a:t>
            </a:r>
            <a:r>
              <a:rPr dirty="0" sz="3000" spc="15">
                <a:latin typeface="Times New Roman"/>
                <a:cs typeface="Times New Roman"/>
              </a:rPr>
              <a:t>[p.u.]</a:t>
            </a:r>
            <a:endParaRPr sz="3000">
              <a:latin typeface="Times New Roman"/>
              <a:cs typeface="Times New Roman"/>
            </a:endParaRPr>
          </a:p>
          <a:p>
            <a:pPr marL="574675">
              <a:lnSpc>
                <a:spcPts val="1280"/>
              </a:lnSpc>
            </a:pPr>
            <a:r>
              <a:rPr dirty="0" sz="1700" spc="30" i="1">
                <a:latin typeface="Times New Roman"/>
                <a:cs typeface="Times New Roman"/>
              </a:rPr>
              <a:t>cc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676400" y="5621337"/>
            <a:ext cx="3451225" cy="1084580"/>
          </a:xfrm>
          <a:custGeom>
            <a:avLst/>
            <a:gdLst/>
            <a:ahLst/>
            <a:cxnLst/>
            <a:rect l="l" t="t" r="r" b="b"/>
            <a:pathLst>
              <a:path w="3451225" h="1084579">
                <a:moveTo>
                  <a:pt x="0" y="1084262"/>
                </a:moveTo>
                <a:lnTo>
                  <a:pt x="3451225" y="1084262"/>
                </a:lnTo>
                <a:lnTo>
                  <a:pt x="3451225" y="0"/>
                </a:lnTo>
                <a:lnTo>
                  <a:pt x="0" y="0"/>
                </a:lnTo>
                <a:lnTo>
                  <a:pt x="0" y="1084262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743454" y="5881582"/>
            <a:ext cx="0" cy="417830"/>
          </a:xfrm>
          <a:custGeom>
            <a:avLst/>
            <a:gdLst/>
            <a:ahLst/>
            <a:cxnLst/>
            <a:rect l="l" t="t" r="r" b="b"/>
            <a:pathLst>
              <a:path w="0" h="417829">
                <a:moveTo>
                  <a:pt x="0" y="0"/>
                </a:moveTo>
                <a:lnTo>
                  <a:pt x="0" y="417585"/>
                </a:lnTo>
              </a:path>
            </a:pathLst>
          </a:custGeom>
          <a:ln w="178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232114" y="5881582"/>
            <a:ext cx="0" cy="417830"/>
          </a:xfrm>
          <a:custGeom>
            <a:avLst/>
            <a:gdLst/>
            <a:ahLst/>
            <a:cxnLst/>
            <a:rect l="l" t="t" r="r" b="b"/>
            <a:pathLst>
              <a:path w="0" h="417829">
                <a:moveTo>
                  <a:pt x="0" y="0"/>
                </a:moveTo>
                <a:lnTo>
                  <a:pt x="0" y="417585"/>
                </a:lnTo>
              </a:path>
            </a:pathLst>
          </a:custGeom>
          <a:ln w="178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657979" y="6134222"/>
            <a:ext cx="0" cy="504190"/>
          </a:xfrm>
          <a:custGeom>
            <a:avLst/>
            <a:gdLst/>
            <a:ahLst/>
            <a:cxnLst/>
            <a:rect l="l" t="t" r="r" b="b"/>
            <a:pathLst>
              <a:path w="0" h="504190">
                <a:moveTo>
                  <a:pt x="0" y="0"/>
                </a:moveTo>
                <a:lnTo>
                  <a:pt x="0" y="503870"/>
                </a:lnTo>
              </a:path>
            </a:pathLst>
          </a:custGeom>
          <a:ln w="178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144503" y="6134222"/>
            <a:ext cx="0" cy="504190"/>
          </a:xfrm>
          <a:custGeom>
            <a:avLst/>
            <a:gdLst/>
            <a:ahLst/>
            <a:cxnLst/>
            <a:rect l="l" t="t" r="r" b="b"/>
            <a:pathLst>
              <a:path w="0" h="504190">
                <a:moveTo>
                  <a:pt x="0" y="0"/>
                </a:moveTo>
                <a:lnTo>
                  <a:pt x="0" y="503870"/>
                </a:lnTo>
              </a:path>
            </a:pathLst>
          </a:custGeom>
          <a:ln w="178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622303" y="6090375"/>
            <a:ext cx="563880" cy="0"/>
          </a:xfrm>
          <a:custGeom>
            <a:avLst/>
            <a:gdLst/>
            <a:ahLst/>
            <a:cxnLst/>
            <a:rect l="l" t="t" r="r" b="b"/>
            <a:pathLst>
              <a:path w="563880" h="0">
                <a:moveTo>
                  <a:pt x="0" y="0"/>
                </a:moveTo>
                <a:lnTo>
                  <a:pt x="563573" y="0"/>
                </a:lnTo>
              </a:path>
            </a:pathLst>
          </a:custGeom>
          <a:ln w="17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598886" y="6134222"/>
            <a:ext cx="0" cy="504190"/>
          </a:xfrm>
          <a:custGeom>
            <a:avLst/>
            <a:gdLst/>
            <a:ahLst/>
            <a:cxnLst/>
            <a:rect l="l" t="t" r="r" b="b"/>
            <a:pathLst>
              <a:path w="0" h="504190">
                <a:moveTo>
                  <a:pt x="0" y="0"/>
                </a:moveTo>
                <a:lnTo>
                  <a:pt x="0" y="503870"/>
                </a:lnTo>
              </a:path>
            </a:pathLst>
          </a:custGeom>
          <a:ln w="178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040471" y="6134222"/>
            <a:ext cx="0" cy="504190"/>
          </a:xfrm>
          <a:custGeom>
            <a:avLst/>
            <a:gdLst/>
            <a:ahLst/>
            <a:cxnLst/>
            <a:rect l="l" t="t" r="r" b="b"/>
            <a:pathLst>
              <a:path w="0" h="504190">
                <a:moveTo>
                  <a:pt x="0" y="0"/>
                </a:moveTo>
                <a:lnTo>
                  <a:pt x="0" y="503870"/>
                </a:lnTo>
              </a:path>
            </a:pathLst>
          </a:custGeom>
          <a:ln w="178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562508" y="6090375"/>
            <a:ext cx="519430" cy="0"/>
          </a:xfrm>
          <a:custGeom>
            <a:avLst/>
            <a:gdLst/>
            <a:ahLst/>
            <a:cxnLst/>
            <a:rect l="l" t="t" r="r" b="b"/>
            <a:pathLst>
              <a:path w="519429" h="0">
                <a:moveTo>
                  <a:pt x="0" y="0"/>
                </a:moveTo>
                <a:lnTo>
                  <a:pt x="519336" y="0"/>
                </a:lnTo>
              </a:path>
            </a:pathLst>
          </a:custGeom>
          <a:ln w="17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2002395" y="6053170"/>
            <a:ext cx="17335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600" spc="5" i="1">
                <a:latin typeface="Times New Roman"/>
                <a:cs typeface="Times New Roman"/>
              </a:rPr>
              <a:t>th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892665" y="6348943"/>
            <a:ext cx="109029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895350" algn="l"/>
              </a:tabLst>
            </a:pPr>
            <a:r>
              <a:rPr dirty="0" sz="1600" spc="-15" i="1">
                <a:latin typeface="Times New Roman"/>
                <a:cs typeface="Times New Roman"/>
              </a:rPr>
              <a:t>c</a:t>
            </a:r>
            <a:r>
              <a:rPr dirty="0" sz="1600" spc="15" i="1">
                <a:latin typeface="Times New Roman"/>
                <a:cs typeface="Times New Roman"/>
              </a:rPr>
              <a:t>c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15" i="1">
                <a:latin typeface="Times New Roman"/>
                <a:cs typeface="Times New Roman"/>
              </a:rPr>
              <a:t>c</a:t>
            </a:r>
            <a:r>
              <a:rPr dirty="0" sz="1600" spc="15" i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792676" y="5812940"/>
            <a:ext cx="213995" cy="44830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2750" spc="50" i="1">
                <a:latin typeface="Times New Roman"/>
                <a:cs typeface="Times New Roman"/>
              </a:rPr>
              <a:t>Z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669113" y="5951412"/>
            <a:ext cx="1275715" cy="44830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983615" algn="l"/>
              </a:tabLst>
            </a:pPr>
            <a:r>
              <a:rPr dirty="0" baseline="-25252" sz="4125" spc="187" i="1">
                <a:latin typeface="Times New Roman"/>
                <a:cs typeface="Times New Roman"/>
              </a:rPr>
              <a:t>S</a:t>
            </a:r>
            <a:r>
              <a:rPr dirty="0" sz="1600" spc="125">
                <a:latin typeface="Times New Roman"/>
                <a:cs typeface="Times New Roman"/>
              </a:rPr>
              <a:t>"	</a:t>
            </a:r>
            <a:r>
              <a:rPr dirty="0" baseline="-25252" sz="4125" spc="44" i="1">
                <a:latin typeface="Times New Roman"/>
                <a:cs typeface="Times New Roman"/>
              </a:rPr>
              <a:t>I</a:t>
            </a:r>
            <a:r>
              <a:rPr dirty="0" baseline="-25252" sz="4125" spc="-675" i="1">
                <a:latin typeface="Times New Roman"/>
                <a:cs typeface="Times New Roman"/>
              </a:rPr>
              <a:t> </a:t>
            </a:r>
            <a:r>
              <a:rPr dirty="0" sz="1600" spc="15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314414" y="5591623"/>
            <a:ext cx="1755775" cy="44830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  <a:tabLst>
                <a:tab pos="965200" algn="l"/>
              </a:tabLst>
            </a:pPr>
            <a:r>
              <a:rPr dirty="0" baseline="-35353" sz="4125" spc="75">
                <a:latin typeface="Symbol"/>
                <a:cs typeface="Symbol"/>
              </a:rPr>
              <a:t></a:t>
            </a:r>
            <a:r>
              <a:rPr dirty="0" baseline="-35353" sz="4125" spc="509">
                <a:latin typeface="Times New Roman"/>
                <a:cs typeface="Times New Roman"/>
              </a:rPr>
              <a:t> </a:t>
            </a:r>
            <a:r>
              <a:rPr dirty="0" sz="2750" spc="20">
                <a:latin typeface="Times New Roman"/>
                <a:cs typeface="Times New Roman"/>
              </a:rPr>
              <a:t>1.0	</a:t>
            </a:r>
            <a:r>
              <a:rPr dirty="0" baseline="-35353" sz="4125" spc="75">
                <a:latin typeface="Symbol"/>
                <a:cs typeface="Symbol"/>
              </a:rPr>
              <a:t></a:t>
            </a:r>
            <a:r>
              <a:rPr dirty="0" baseline="-35353" sz="4125" spc="142">
                <a:latin typeface="Times New Roman"/>
                <a:cs typeface="Times New Roman"/>
              </a:rPr>
              <a:t> </a:t>
            </a:r>
            <a:r>
              <a:rPr dirty="0" sz="2750" spc="20">
                <a:latin typeface="Times New Roman"/>
                <a:cs typeface="Times New Roman"/>
              </a:rPr>
              <a:t>1.0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676400" y="5621337"/>
            <a:ext cx="3451225" cy="1084580"/>
          </a:xfrm>
          <a:custGeom>
            <a:avLst/>
            <a:gdLst/>
            <a:ahLst/>
            <a:cxnLst/>
            <a:rect l="l" t="t" r="r" b="b"/>
            <a:pathLst>
              <a:path w="3451225" h="1084579">
                <a:moveTo>
                  <a:pt x="0" y="1084262"/>
                </a:moveTo>
                <a:lnTo>
                  <a:pt x="3451225" y="1084262"/>
                </a:lnTo>
                <a:lnTo>
                  <a:pt x="3451225" y="0"/>
                </a:lnTo>
                <a:lnTo>
                  <a:pt x="0" y="0"/>
                </a:lnTo>
                <a:lnTo>
                  <a:pt x="0" y="1084262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257800" y="5626100"/>
            <a:ext cx="3857625" cy="1079500"/>
          </a:xfrm>
          <a:custGeom>
            <a:avLst/>
            <a:gdLst/>
            <a:ahLst/>
            <a:cxnLst/>
            <a:rect l="l" t="t" r="r" b="b"/>
            <a:pathLst>
              <a:path w="3857625" h="1079500">
                <a:moveTo>
                  <a:pt x="0" y="1079500"/>
                </a:moveTo>
                <a:lnTo>
                  <a:pt x="3857625" y="1079500"/>
                </a:lnTo>
                <a:lnTo>
                  <a:pt x="3857625" y="0"/>
                </a:lnTo>
                <a:lnTo>
                  <a:pt x="0" y="0"/>
                </a:lnTo>
                <a:lnTo>
                  <a:pt x="0" y="107950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324800" y="5885196"/>
            <a:ext cx="0" cy="415925"/>
          </a:xfrm>
          <a:custGeom>
            <a:avLst/>
            <a:gdLst/>
            <a:ahLst/>
            <a:cxnLst/>
            <a:rect l="l" t="t" r="r" b="b"/>
            <a:pathLst>
              <a:path w="0" h="415925">
                <a:moveTo>
                  <a:pt x="0" y="0"/>
                </a:moveTo>
                <a:lnTo>
                  <a:pt x="0" y="415754"/>
                </a:lnTo>
              </a:path>
            </a:pathLst>
          </a:custGeom>
          <a:ln w="17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812338" y="5885196"/>
            <a:ext cx="0" cy="415925"/>
          </a:xfrm>
          <a:custGeom>
            <a:avLst/>
            <a:gdLst/>
            <a:ahLst/>
            <a:cxnLst/>
            <a:rect l="l" t="t" r="r" b="b"/>
            <a:pathLst>
              <a:path w="0" h="415925">
                <a:moveTo>
                  <a:pt x="0" y="0"/>
                </a:moveTo>
                <a:lnTo>
                  <a:pt x="0" y="415754"/>
                </a:lnTo>
              </a:path>
            </a:pathLst>
          </a:custGeom>
          <a:ln w="17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336250" y="6136728"/>
            <a:ext cx="0" cy="502284"/>
          </a:xfrm>
          <a:custGeom>
            <a:avLst/>
            <a:gdLst/>
            <a:ahLst/>
            <a:cxnLst/>
            <a:rect l="l" t="t" r="r" b="b"/>
            <a:pathLst>
              <a:path w="0" h="502284">
                <a:moveTo>
                  <a:pt x="0" y="0"/>
                </a:moveTo>
                <a:lnTo>
                  <a:pt x="0" y="501660"/>
                </a:lnTo>
              </a:path>
            </a:pathLst>
          </a:custGeom>
          <a:ln w="17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822354" y="6136728"/>
            <a:ext cx="0" cy="502284"/>
          </a:xfrm>
          <a:custGeom>
            <a:avLst/>
            <a:gdLst/>
            <a:ahLst/>
            <a:cxnLst/>
            <a:rect l="l" t="t" r="r" b="b"/>
            <a:pathLst>
              <a:path w="0" h="502284">
                <a:moveTo>
                  <a:pt x="0" y="0"/>
                </a:moveTo>
                <a:lnTo>
                  <a:pt x="0" y="501660"/>
                </a:lnTo>
              </a:path>
            </a:pathLst>
          </a:custGeom>
          <a:ln w="17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202243" y="6093073"/>
            <a:ext cx="760095" cy="0"/>
          </a:xfrm>
          <a:custGeom>
            <a:avLst/>
            <a:gdLst/>
            <a:ahLst/>
            <a:cxnLst/>
            <a:rect l="l" t="t" r="r" b="b"/>
            <a:pathLst>
              <a:path w="760095" h="0">
                <a:moveTo>
                  <a:pt x="0" y="0"/>
                </a:moveTo>
                <a:lnTo>
                  <a:pt x="759811" y="0"/>
                </a:lnTo>
              </a:path>
            </a:pathLst>
          </a:custGeom>
          <a:ln w="173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472420" y="6136728"/>
            <a:ext cx="0" cy="502284"/>
          </a:xfrm>
          <a:custGeom>
            <a:avLst/>
            <a:gdLst/>
            <a:ahLst/>
            <a:cxnLst/>
            <a:rect l="l" t="t" r="r" b="b"/>
            <a:pathLst>
              <a:path w="0" h="502284">
                <a:moveTo>
                  <a:pt x="0" y="0"/>
                </a:moveTo>
                <a:lnTo>
                  <a:pt x="0" y="501660"/>
                </a:lnTo>
              </a:path>
            </a:pathLst>
          </a:custGeom>
          <a:ln w="17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913651" y="6136728"/>
            <a:ext cx="0" cy="502284"/>
          </a:xfrm>
          <a:custGeom>
            <a:avLst/>
            <a:gdLst/>
            <a:ahLst/>
            <a:cxnLst/>
            <a:rect l="l" t="t" r="r" b="b"/>
            <a:pathLst>
              <a:path w="0" h="502284">
                <a:moveTo>
                  <a:pt x="0" y="0"/>
                </a:moveTo>
                <a:lnTo>
                  <a:pt x="0" y="501660"/>
                </a:lnTo>
              </a:path>
            </a:pathLst>
          </a:custGeom>
          <a:ln w="17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7337712" y="6093073"/>
            <a:ext cx="715645" cy="0"/>
          </a:xfrm>
          <a:custGeom>
            <a:avLst/>
            <a:gdLst/>
            <a:ahLst/>
            <a:cxnLst/>
            <a:rect l="l" t="t" r="r" b="b"/>
            <a:pathLst>
              <a:path w="715645" h="0">
                <a:moveTo>
                  <a:pt x="0" y="0"/>
                </a:moveTo>
                <a:lnTo>
                  <a:pt x="715638" y="0"/>
                </a:lnTo>
              </a:path>
            </a:pathLst>
          </a:custGeom>
          <a:ln w="173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 txBox="1"/>
          <p:nvPr/>
        </p:nvSpPr>
        <p:spPr>
          <a:xfrm>
            <a:off x="8297088" y="5816799"/>
            <a:ext cx="779145" cy="447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2750" spc="-10">
                <a:latin typeface="Times New Roman"/>
                <a:cs typeface="Times New Roman"/>
              </a:rPr>
              <a:t>[</a:t>
            </a:r>
            <a:r>
              <a:rPr dirty="0" sz="2750" spc="15">
                <a:latin typeface="Times New Roman"/>
                <a:cs typeface="Times New Roman"/>
              </a:rPr>
              <a:t>p</a:t>
            </a:r>
            <a:r>
              <a:rPr dirty="0" sz="2750" spc="5">
                <a:latin typeface="Times New Roman"/>
                <a:cs typeface="Times New Roman"/>
              </a:rPr>
              <a:t>.</a:t>
            </a:r>
            <a:r>
              <a:rPr dirty="0" sz="2750" spc="15">
                <a:latin typeface="Times New Roman"/>
                <a:cs typeface="Times New Roman"/>
              </a:rPr>
              <a:t>u</a:t>
            </a:r>
            <a:r>
              <a:rPr dirty="0" sz="2750" spc="5">
                <a:latin typeface="Times New Roman"/>
                <a:cs typeface="Times New Roman"/>
              </a:rPr>
              <a:t>.</a:t>
            </a:r>
            <a:r>
              <a:rPr dirty="0" sz="2750" spc="25">
                <a:latin typeface="Times New Roman"/>
                <a:cs typeface="Times New Roman"/>
              </a:rPr>
              <a:t>]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5582832" y="6055975"/>
            <a:ext cx="17335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5" i="1">
                <a:latin typeface="Times New Roman"/>
                <a:cs typeface="Times New Roman"/>
              </a:rPr>
              <a:t>th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6570748" y="6350451"/>
            <a:ext cx="19431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15" i="1">
                <a:latin typeface="Times New Roman"/>
                <a:cs typeface="Times New Roman"/>
              </a:rPr>
              <a:t>c</a:t>
            </a:r>
            <a:r>
              <a:rPr dirty="0" sz="1600" spc="15" i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661757" y="6350451"/>
            <a:ext cx="19431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15" i="1">
                <a:latin typeface="Times New Roman"/>
                <a:cs typeface="Times New Roman"/>
              </a:rPr>
              <a:t>c</a:t>
            </a:r>
            <a:r>
              <a:rPr dirty="0" sz="1600" spc="15" i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4325778" y="5815253"/>
            <a:ext cx="1261745" cy="44830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1047750" algn="l"/>
              </a:tabLst>
            </a:pPr>
            <a:r>
              <a:rPr dirty="0" sz="2750" spc="-5">
                <a:latin typeface="Times New Roman"/>
                <a:cs typeface="Times New Roman"/>
              </a:rPr>
              <a:t>[</a:t>
            </a:r>
            <a:r>
              <a:rPr dirty="0" sz="2750" spc="15">
                <a:latin typeface="Times New Roman"/>
                <a:cs typeface="Times New Roman"/>
              </a:rPr>
              <a:t>p</a:t>
            </a:r>
            <a:r>
              <a:rPr dirty="0" sz="2750" spc="5">
                <a:latin typeface="Times New Roman"/>
                <a:cs typeface="Times New Roman"/>
              </a:rPr>
              <a:t>.</a:t>
            </a:r>
            <a:r>
              <a:rPr dirty="0" sz="2750" spc="15">
                <a:latin typeface="Times New Roman"/>
                <a:cs typeface="Times New Roman"/>
              </a:rPr>
              <a:t>u</a:t>
            </a:r>
            <a:r>
              <a:rPr dirty="0" sz="2750" spc="5">
                <a:latin typeface="Times New Roman"/>
                <a:cs typeface="Times New Roman"/>
              </a:rPr>
              <a:t>.</a:t>
            </a:r>
            <a:r>
              <a:rPr dirty="0" sz="2750" spc="30">
                <a:latin typeface="Times New Roman"/>
                <a:cs typeface="Times New Roman"/>
              </a:rPr>
              <a:t>]</a:t>
            </a:r>
            <a:r>
              <a:rPr dirty="0" sz="2750">
                <a:latin typeface="Times New Roman"/>
                <a:cs typeface="Times New Roman"/>
              </a:rPr>
              <a:t>	</a:t>
            </a:r>
            <a:r>
              <a:rPr dirty="0" sz="2750" spc="45" i="1">
                <a:latin typeface="Times New Roman"/>
                <a:cs typeface="Times New Roman"/>
              </a:rPr>
              <a:t>Z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6360015" y="5954664"/>
            <a:ext cx="354330" cy="447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25252" sz="4125" spc="187" i="1">
                <a:latin typeface="Times New Roman"/>
                <a:cs typeface="Times New Roman"/>
              </a:rPr>
              <a:t>S</a:t>
            </a:r>
            <a:r>
              <a:rPr dirty="0" sz="1600" spc="125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501178" y="5954664"/>
            <a:ext cx="304800" cy="447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25252" sz="4125" spc="37" i="1">
                <a:latin typeface="Times New Roman"/>
                <a:cs typeface="Times New Roman"/>
              </a:rPr>
              <a:t>I</a:t>
            </a:r>
            <a:r>
              <a:rPr dirty="0" baseline="-25252" sz="4125" spc="-682" i="1">
                <a:latin typeface="Times New Roman"/>
                <a:cs typeface="Times New Roman"/>
              </a:rPr>
              <a:t> </a:t>
            </a:r>
            <a:r>
              <a:rPr dirty="0" sz="1600" spc="15">
                <a:latin typeface="Times New Roman"/>
                <a:cs typeface="Times New Roman"/>
              </a:rPr>
              <a:t>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894582" y="5683052"/>
            <a:ext cx="1043940" cy="447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21212" sz="4125" spc="67">
                <a:latin typeface="Symbol"/>
                <a:cs typeface="Symbol"/>
              </a:rPr>
              <a:t></a:t>
            </a:r>
            <a:r>
              <a:rPr dirty="0" baseline="-21212" sz="4125" spc="187">
                <a:latin typeface="Times New Roman"/>
                <a:cs typeface="Times New Roman"/>
              </a:rPr>
              <a:t> </a:t>
            </a:r>
            <a:r>
              <a:rPr dirty="0" baseline="14141" sz="4125" spc="44" i="1">
                <a:latin typeface="Times New Roman"/>
                <a:cs typeface="Times New Roman"/>
              </a:rPr>
              <a:t>S</a:t>
            </a:r>
            <a:r>
              <a:rPr dirty="0" sz="1600" spc="30" i="1">
                <a:latin typeface="Times New Roman"/>
                <a:cs typeface="Times New Roman"/>
              </a:rPr>
              <a:t>BASE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7030707" y="5683052"/>
            <a:ext cx="998219" cy="447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21212" sz="4125" spc="67">
                <a:latin typeface="Symbol"/>
                <a:cs typeface="Symbol"/>
              </a:rPr>
              <a:t></a:t>
            </a:r>
            <a:r>
              <a:rPr dirty="0" baseline="-21212" sz="4125" spc="232">
                <a:latin typeface="Times New Roman"/>
                <a:cs typeface="Times New Roman"/>
              </a:rPr>
              <a:t> </a:t>
            </a:r>
            <a:r>
              <a:rPr dirty="0" baseline="14141" sz="4125" spc="67" i="1">
                <a:latin typeface="Times New Roman"/>
                <a:cs typeface="Times New Roman"/>
              </a:rPr>
              <a:t>I</a:t>
            </a:r>
            <a:r>
              <a:rPr dirty="0" sz="1600" spc="45" i="1">
                <a:latin typeface="Times New Roman"/>
                <a:cs typeface="Times New Roman"/>
              </a:rPr>
              <a:t>BASE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5257800" y="5626100"/>
            <a:ext cx="3857625" cy="1079500"/>
          </a:xfrm>
          <a:custGeom>
            <a:avLst/>
            <a:gdLst/>
            <a:ahLst/>
            <a:cxnLst/>
            <a:rect l="l" t="t" r="r" b="b"/>
            <a:pathLst>
              <a:path w="3857625" h="1079500">
                <a:moveTo>
                  <a:pt x="0" y="1079500"/>
                </a:moveTo>
                <a:lnTo>
                  <a:pt x="3857625" y="1079500"/>
                </a:lnTo>
                <a:lnTo>
                  <a:pt x="3857625" y="0"/>
                </a:lnTo>
                <a:lnTo>
                  <a:pt x="0" y="0"/>
                </a:lnTo>
                <a:lnTo>
                  <a:pt x="0" y="10795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411"/>
            <a:ext cx="274701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330066"/>
                </a:solidFill>
              </a:rPr>
              <a:t>Bib</a:t>
            </a:r>
            <a:r>
              <a:rPr dirty="0" sz="3900" spc="-15">
                <a:solidFill>
                  <a:srgbClr val="330066"/>
                </a:solidFill>
              </a:rPr>
              <a:t>l</a:t>
            </a:r>
            <a:r>
              <a:rPr dirty="0" sz="3900">
                <a:solidFill>
                  <a:srgbClr val="330066"/>
                </a:solidFill>
              </a:rPr>
              <a:t>io</a:t>
            </a:r>
            <a:r>
              <a:rPr dirty="0" sz="3900" spc="-20">
                <a:solidFill>
                  <a:srgbClr val="330066"/>
                </a:solidFill>
              </a:rPr>
              <a:t>g</a:t>
            </a:r>
            <a:r>
              <a:rPr dirty="0" sz="3900">
                <a:solidFill>
                  <a:srgbClr val="330066"/>
                </a:solidFill>
              </a:rPr>
              <a:t>raf</a:t>
            </a:r>
            <a:r>
              <a:rPr dirty="0" sz="3900" spc="-15">
                <a:solidFill>
                  <a:srgbClr val="330066"/>
                </a:solidFill>
              </a:rPr>
              <a:t>í</a:t>
            </a:r>
            <a:r>
              <a:rPr dirty="0" sz="3900">
                <a:solidFill>
                  <a:srgbClr val="330066"/>
                </a:solidFill>
              </a:rPr>
              <a:t>a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07340" y="1742757"/>
            <a:ext cx="8121015" cy="2767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0700" marR="5080" indent="-52070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520700" algn="l"/>
              </a:tabLst>
            </a:pPr>
            <a:r>
              <a:rPr dirty="0" sz="2900">
                <a:latin typeface="Arial"/>
                <a:cs typeface="Arial"/>
              </a:rPr>
              <a:t>John J. Grainger, </a:t>
            </a:r>
            <a:r>
              <a:rPr dirty="0" sz="2900" spc="-5">
                <a:latin typeface="Arial"/>
                <a:cs typeface="Arial"/>
              </a:rPr>
              <a:t>William </a:t>
            </a:r>
            <a:r>
              <a:rPr dirty="0" sz="2900">
                <a:latin typeface="Arial"/>
                <a:cs typeface="Arial"/>
              </a:rPr>
              <a:t>D. Stevenson </a:t>
            </a:r>
            <a:r>
              <a:rPr dirty="0" sz="2900" spc="-5">
                <a:latin typeface="Arial"/>
                <a:cs typeface="Arial"/>
              </a:rPr>
              <a:t>Jr.,  </a:t>
            </a:r>
            <a:r>
              <a:rPr dirty="0" sz="2900" b="1" i="1">
                <a:latin typeface="Arial"/>
                <a:cs typeface="Arial"/>
              </a:rPr>
              <a:t>Análisis de Sistemas de Potencia</a:t>
            </a:r>
            <a:r>
              <a:rPr dirty="0" sz="2900">
                <a:latin typeface="Arial"/>
                <a:cs typeface="Arial"/>
              </a:rPr>
              <a:t>,</a:t>
            </a:r>
            <a:r>
              <a:rPr dirty="0" sz="2900" spc="-180">
                <a:latin typeface="Arial"/>
                <a:cs typeface="Arial"/>
              </a:rPr>
              <a:t> </a:t>
            </a:r>
            <a:r>
              <a:rPr dirty="0" sz="2900" spc="-5">
                <a:latin typeface="Arial"/>
                <a:cs typeface="Arial"/>
              </a:rPr>
              <a:t>McGraw-  </a:t>
            </a:r>
            <a:r>
              <a:rPr dirty="0" sz="2900">
                <a:latin typeface="Arial"/>
                <a:cs typeface="Arial"/>
              </a:rPr>
              <a:t>Hill, México,</a:t>
            </a:r>
            <a:r>
              <a:rPr dirty="0" sz="2900" spc="-45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1996.</a:t>
            </a:r>
            <a:endParaRPr sz="2900">
              <a:latin typeface="Arial"/>
              <a:cs typeface="Arial"/>
            </a:endParaRPr>
          </a:p>
          <a:p>
            <a:pPr marL="520700" marR="1206500" indent="-520700">
              <a:lnSpc>
                <a:spcPct val="100000"/>
              </a:lnSpc>
              <a:spcBef>
                <a:spcPts val="705"/>
              </a:spcBef>
              <a:buAutoNum type="arabicPlain"/>
              <a:tabLst>
                <a:tab pos="520700" algn="l"/>
              </a:tabLst>
            </a:pPr>
            <a:r>
              <a:rPr dirty="0" sz="2900">
                <a:latin typeface="Arial"/>
                <a:cs typeface="Arial"/>
              </a:rPr>
              <a:t>A. Gómez Expósito </a:t>
            </a:r>
            <a:r>
              <a:rPr dirty="0" sz="2900" spc="-5">
                <a:latin typeface="Arial"/>
                <a:cs typeface="Arial"/>
              </a:rPr>
              <a:t>et.al., </a:t>
            </a:r>
            <a:r>
              <a:rPr dirty="0" sz="2900" b="1" i="1">
                <a:latin typeface="Arial"/>
                <a:cs typeface="Arial"/>
              </a:rPr>
              <a:t>Análisis </a:t>
            </a:r>
            <a:r>
              <a:rPr dirty="0" sz="2900" spc="-5" b="1" i="1">
                <a:latin typeface="Arial"/>
                <a:cs typeface="Arial"/>
              </a:rPr>
              <a:t>y  </a:t>
            </a:r>
            <a:r>
              <a:rPr dirty="0" sz="2900" b="1" i="1">
                <a:latin typeface="Arial"/>
                <a:cs typeface="Arial"/>
              </a:rPr>
              <a:t>Operación de Sistemas de Energía  Eléctrica</a:t>
            </a:r>
            <a:r>
              <a:rPr dirty="0" sz="2900">
                <a:latin typeface="Arial"/>
                <a:cs typeface="Arial"/>
              </a:rPr>
              <a:t>, </a:t>
            </a:r>
            <a:r>
              <a:rPr dirty="0" sz="2900" spc="-5">
                <a:latin typeface="Arial"/>
                <a:cs typeface="Arial"/>
              </a:rPr>
              <a:t>McGraw-Hill, </a:t>
            </a:r>
            <a:r>
              <a:rPr dirty="0" sz="2900">
                <a:latin typeface="Arial"/>
                <a:cs typeface="Arial"/>
              </a:rPr>
              <a:t>España,</a:t>
            </a:r>
            <a:r>
              <a:rPr dirty="0" sz="2900" spc="-105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2002.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Eduardo</dc:creator>
  <dc:title>PowerPoint Presentation</dc:title>
  <dcterms:created xsi:type="dcterms:W3CDTF">2020-06-24T18:51:52Z</dcterms:created>
  <dcterms:modified xsi:type="dcterms:W3CDTF">2020-06-24T18:51:52Z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2012-04-14T00:00:00Z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2020-06-24T00:00:00Z</vt:filetime>
  </property>
</Properties>
</file>